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Рисунок 10"/>
          <p:cNvSpPr/>
          <p:nvPr>
            <p:ph type="pic" idx="13"/>
          </p:nvPr>
        </p:nvSpPr>
        <p:spPr>
          <a:xfrm>
            <a:off x="0" y="0"/>
            <a:ext cx="12192000" cy="68620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Прямоугольник 7"/>
          <p:cNvSpPr/>
          <p:nvPr/>
        </p:nvSpPr>
        <p:spPr>
          <a:xfrm>
            <a:off x="5787187" y="0"/>
            <a:ext cx="6404813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01" name="Прямая соединительная линия 3"/>
          <p:cNvSpPr/>
          <p:nvPr/>
        </p:nvSpPr>
        <p:spPr>
          <a:xfrm flipH="1">
            <a:off x="11547515" y="1717277"/>
            <a:ext cx="3418" cy="472241"/>
          </a:xfrm>
          <a:prstGeom prst="line">
            <a:avLst/>
          </a:prstGeom>
          <a:ln w="19050">
            <a:solidFill>
              <a:srgbClr val="18171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Рисунок 8"/>
          <p:cNvSpPr/>
          <p:nvPr>
            <p:ph type="pic" sz="quarter" idx="13"/>
          </p:nvPr>
        </p:nvSpPr>
        <p:spPr>
          <a:xfrm>
            <a:off x="4865573" y="1549400"/>
            <a:ext cx="1889127" cy="370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Рисунок 8"/>
          <p:cNvSpPr/>
          <p:nvPr>
            <p:ph type="pic" sz="quarter" idx="14"/>
          </p:nvPr>
        </p:nvSpPr>
        <p:spPr>
          <a:xfrm>
            <a:off x="6745199" y="1549400"/>
            <a:ext cx="1889127" cy="370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Рисунок 8"/>
          <p:cNvSpPr/>
          <p:nvPr>
            <p:ph type="pic" sz="quarter" idx="15"/>
          </p:nvPr>
        </p:nvSpPr>
        <p:spPr>
          <a:xfrm>
            <a:off x="8634052" y="1549400"/>
            <a:ext cx="1889127" cy="370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슬라이드 번호"/>
          <p:cNvSpPr txBox="1"/>
          <p:nvPr>
            <p:ph type="sldNum" sz="quarter" idx="2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Прямая соединительная линия 16"/>
          <p:cNvSpPr/>
          <p:nvPr/>
        </p:nvSpPr>
        <p:spPr>
          <a:xfrm flipH="1">
            <a:off x="11547515" y="1717277"/>
            <a:ext cx="3418" cy="472241"/>
          </a:xfrm>
          <a:prstGeom prst="line">
            <a:avLst/>
          </a:prstGeom>
          <a:ln w="19050">
            <a:solidFill>
              <a:srgbClr val="18171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3" name="슬라이드 번호"/>
          <p:cNvSpPr txBox="1"/>
          <p:nvPr>
            <p:ph type="sldNum" sz="quarter" idx="2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9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0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одзаголовок 2"/>
          <p:cNvSpPr txBox="1"/>
          <p:nvPr/>
        </p:nvSpPr>
        <p:spPr>
          <a:xfrm>
            <a:off x="2652981" y="3395809"/>
            <a:ext cx="6886038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 defTabSz="621791">
              <a:spcBef>
                <a:spcPts val="800"/>
              </a:spcBef>
              <a:defRPr spc="200" sz="17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라즈베리파이를 사용한 인공지능 자율주행 자동차 만들기</a:t>
            </a:r>
          </a:p>
        </p:txBody>
      </p:sp>
      <p:grpSp>
        <p:nvGrpSpPr>
          <p:cNvPr id="125" name="그룹 1"/>
          <p:cNvGrpSpPr/>
          <p:nvPr/>
        </p:nvGrpSpPr>
        <p:grpSpPr>
          <a:xfrm>
            <a:off x="-5120" y="-9527"/>
            <a:ext cx="6463369" cy="6881127"/>
            <a:chOff x="0" y="0"/>
            <a:chExt cx="6463368" cy="6881126"/>
          </a:xfrm>
        </p:grpSpPr>
        <p:sp>
          <p:nvSpPr>
            <p:cNvPr id="123" name="Прямоугольный треугольник 11"/>
            <p:cNvSpPr/>
            <p:nvPr/>
          </p:nvSpPr>
          <p:spPr>
            <a:xfrm>
              <a:off x="5117" y="1169538"/>
              <a:ext cx="6458251" cy="5711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548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0" y="21548"/>
                  </a:lnTo>
                  <a:close/>
                </a:path>
              </a:pathLst>
            </a:custGeom>
            <a:solidFill>
              <a:srgbClr val="181717">
                <a:alpha val="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</a:p>
          </p:txBody>
        </p:sp>
        <p:sp>
          <p:nvSpPr>
            <p:cNvPr id="124" name="Параллелограмм 17"/>
            <p:cNvSpPr/>
            <p:nvPr/>
          </p:nvSpPr>
          <p:spPr>
            <a:xfrm>
              <a:off x="-1" y="0"/>
              <a:ext cx="5385195" cy="687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10563" y="21596"/>
                  </a:lnTo>
                  <a:lnTo>
                    <a:pt x="97" y="21600"/>
                  </a:lnTo>
                  <a:close/>
                </a:path>
              </a:pathLst>
            </a:custGeom>
            <a:solidFill>
              <a:srgbClr val="181717">
                <a:alpha val="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</a:p>
          </p:txBody>
        </p:sp>
      </p:grpSp>
      <p:pic>
        <p:nvPicPr>
          <p:cNvPr id="126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5547" y="5639522"/>
            <a:ext cx="3525627" cy="111057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7" name="Заголовок 1"/>
          <p:cNvSpPr txBox="1"/>
          <p:nvPr/>
        </p:nvSpPr>
        <p:spPr>
          <a:xfrm>
            <a:off x="2783956" y="2093204"/>
            <a:ext cx="6624088" cy="1356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905255">
              <a:lnSpc>
                <a:spcPct val="90000"/>
              </a:lnSpc>
              <a:defRPr i="1" spc="98" sz="27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</a:p>
          <a:p>
            <a:pPr algn="ctr" defTabSz="905255">
              <a:lnSpc>
                <a:spcPct val="90000"/>
              </a:lnSpc>
              <a:defRPr b="1" sz="53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연구실 주간 보고</a:t>
            </a:r>
          </a:p>
        </p:txBody>
      </p:sp>
      <p:sp>
        <p:nvSpPr>
          <p:cNvPr id="128" name="Подзаголовок 2"/>
          <p:cNvSpPr txBox="1"/>
          <p:nvPr/>
        </p:nvSpPr>
        <p:spPr>
          <a:xfrm>
            <a:off x="4593535" y="2183106"/>
            <a:ext cx="3992013" cy="350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r" defTabSz="850391">
              <a:lnSpc>
                <a:spcPct val="80000"/>
              </a:lnSpc>
              <a:spcBef>
                <a:spcPts val="1100"/>
              </a:spcBef>
              <a:defRPr spc="100" sz="14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2020년 8월 7일</a:t>
            </a:r>
          </a:p>
        </p:txBody>
      </p:sp>
      <p:sp>
        <p:nvSpPr>
          <p:cNvPr id="129" name="Подзаголовок 2"/>
          <p:cNvSpPr txBox="1"/>
          <p:nvPr/>
        </p:nvSpPr>
        <p:spPr>
          <a:xfrm>
            <a:off x="2961772" y="4554616"/>
            <a:ext cx="6268456" cy="335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 defTabSz="850391">
              <a:lnSpc>
                <a:spcPct val="80000"/>
              </a:lnSpc>
              <a:spcBef>
                <a:spcPts val="1100"/>
              </a:spcBef>
              <a:defRPr spc="100" sz="14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서지원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4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21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50" y="2544135"/>
            <a:ext cx="5651500" cy="190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1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350" y="5466019"/>
            <a:ext cx="5854700" cy="7366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1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150" y="3138303"/>
            <a:ext cx="8623300" cy="1930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8" name="- 형식 문자열 사용하기"/>
          <p:cNvSpPr txBox="1"/>
          <p:nvPr/>
        </p:nvSpPr>
        <p:spPr>
          <a:xfrm>
            <a:off x="375220" y="1759973"/>
            <a:ext cx="215045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형식 문자열 사용하기</a:t>
            </a:r>
          </a:p>
        </p:txBody>
      </p:sp>
      <p:sp>
        <p:nvSpPr>
          <p:cNvPr id="219" name="01 : %s 는 문자열 형식…"/>
          <p:cNvSpPr txBox="1"/>
          <p:nvPr/>
        </p:nvSpPr>
        <p:spPr>
          <a:xfrm>
            <a:off x="9214421" y="3133975"/>
            <a:ext cx="2306994" cy="97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01 : %s 는 문자열 형식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%d 는 십 진수 형식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%f 는 실수 형식</a:t>
            </a:r>
          </a:p>
        </p:txBody>
      </p:sp>
      <p:sp>
        <p:nvSpPr>
          <p:cNvPr id="220" name="02 : 프로그램 실행"/>
          <p:cNvSpPr txBox="1"/>
          <p:nvPr/>
        </p:nvSpPr>
        <p:spPr>
          <a:xfrm>
            <a:off x="9265221" y="5358129"/>
            <a:ext cx="179889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: 프로그램 실행</a:t>
            </a:r>
          </a:p>
        </p:txBody>
      </p:sp>
      <p:sp>
        <p:nvSpPr>
          <p:cNvPr id="221" name="Подзаголовок 2"/>
          <p:cNvSpPr txBox="1"/>
          <p:nvPr/>
        </p:nvSpPr>
        <p:spPr>
          <a:xfrm>
            <a:off x="4259674" y="217089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 _ print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45911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22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" y="2435806"/>
            <a:ext cx="5613400" cy="190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2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5572831"/>
            <a:ext cx="5829300" cy="10668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2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0" y="2950219"/>
            <a:ext cx="8712200" cy="22987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8" name="- 정수, 실수 출력하기"/>
          <p:cNvSpPr txBox="1"/>
          <p:nvPr/>
        </p:nvSpPr>
        <p:spPr>
          <a:xfrm>
            <a:off x="387920" y="1759973"/>
            <a:ext cx="2016227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정수, 실수 출력하기</a:t>
            </a:r>
          </a:p>
        </p:txBody>
      </p:sp>
      <p:sp>
        <p:nvSpPr>
          <p:cNvPr id="229" name="01 : 문자열 형식을 이용하여 10진수와 16진수 정수 출력"/>
          <p:cNvSpPr txBox="1"/>
          <p:nvPr/>
        </p:nvSpPr>
        <p:spPr>
          <a:xfrm>
            <a:off x="6226340" y="2337633"/>
            <a:ext cx="519561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01 : 문자열 형식을 이용하여 10진수와 16진수 정수 출력</a:t>
            </a:r>
          </a:p>
        </p:txBody>
      </p:sp>
      <p:sp>
        <p:nvSpPr>
          <p:cNvPr id="230" name="10진 실수의 소수점 이하 출력…"/>
          <p:cNvSpPr txBox="1"/>
          <p:nvPr/>
        </p:nvSpPr>
        <p:spPr>
          <a:xfrm>
            <a:off x="8613791" y="2575175"/>
            <a:ext cx="2851103" cy="68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10진 실수의 소수점 이하 출력</a:t>
            </a: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%x 는 16진수 형식</a:t>
            </a:r>
          </a:p>
        </p:txBody>
      </p:sp>
      <p:sp>
        <p:nvSpPr>
          <p:cNvPr id="231" name="02 : 프로그램 실행"/>
          <p:cNvSpPr txBox="1"/>
          <p:nvPr/>
        </p:nvSpPr>
        <p:spPr>
          <a:xfrm>
            <a:off x="6331520" y="5566481"/>
            <a:ext cx="1798896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: 프로그램 실행</a:t>
            </a:r>
          </a:p>
        </p:txBody>
      </p:sp>
      <p:sp>
        <p:nvSpPr>
          <p:cNvPr id="232" name="Подзаголовок 2"/>
          <p:cNvSpPr txBox="1"/>
          <p:nvPr/>
        </p:nvSpPr>
        <p:spPr>
          <a:xfrm>
            <a:off x="4259674" y="217089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 _ print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5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23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2356110"/>
            <a:ext cx="5613400" cy="2032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3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500" y="5495342"/>
            <a:ext cx="5791200" cy="1079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3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2877976"/>
            <a:ext cx="8712200" cy="22987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9" name="- str.format 함수 사용해 보기"/>
          <p:cNvSpPr txBox="1"/>
          <p:nvPr/>
        </p:nvSpPr>
        <p:spPr>
          <a:xfrm>
            <a:off x="375220" y="1759973"/>
            <a:ext cx="2771285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str.format 함수 사용해 보기</a:t>
            </a:r>
          </a:p>
        </p:txBody>
      </p:sp>
      <p:sp>
        <p:nvSpPr>
          <p:cNvPr id="240" name="01 : 파이썬3 이후부터 지원하는 str.format 함수 사용"/>
          <p:cNvSpPr txBox="1"/>
          <p:nvPr/>
        </p:nvSpPr>
        <p:spPr>
          <a:xfrm>
            <a:off x="6585521" y="2264286"/>
            <a:ext cx="491253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01 : 파이썬3 이후부터 지원하는 str.format 함수 사용</a:t>
            </a:r>
          </a:p>
        </p:txBody>
      </p:sp>
      <p:sp>
        <p:nvSpPr>
          <p:cNvPr id="241" name="앞 예제의 %는 C에서 사용하던 방식…"/>
          <p:cNvSpPr txBox="1"/>
          <p:nvPr/>
        </p:nvSpPr>
        <p:spPr>
          <a:xfrm>
            <a:off x="8047857" y="2549775"/>
            <a:ext cx="3424171" cy="97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앞 예제의 %는 C에서 사용하던 방식</a:t>
            </a: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16진수 형식문자 :x</a:t>
            </a: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실수의 기본 형식 :f</a:t>
            </a:r>
          </a:p>
        </p:txBody>
      </p:sp>
      <p:sp>
        <p:nvSpPr>
          <p:cNvPr id="242" name="02 : 프로그램 실행"/>
          <p:cNvSpPr txBox="1"/>
          <p:nvPr/>
        </p:nvSpPr>
        <p:spPr>
          <a:xfrm>
            <a:off x="6649021" y="5488992"/>
            <a:ext cx="179889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: 프로그램 실행</a:t>
            </a:r>
          </a:p>
        </p:txBody>
      </p:sp>
      <p:sp>
        <p:nvSpPr>
          <p:cNvPr id="243" name="Подзаголовок 2"/>
          <p:cNvSpPr txBox="1"/>
          <p:nvPr/>
        </p:nvSpPr>
        <p:spPr>
          <a:xfrm>
            <a:off x="4259674" y="217089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 _ print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6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24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350" y="2607740"/>
            <a:ext cx="7132482" cy="29307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4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" y="2223318"/>
            <a:ext cx="5613400" cy="2159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9" name="- 파이썬 수행 속도 측정하기"/>
          <p:cNvSpPr txBox="1"/>
          <p:nvPr/>
        </p:nvSpPr>
        <p:spPr>
          <a:xfrm>
            <a:off x="387920" y="1788599"/>
            <a:ext cx="260944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파이썬 수행 속도 측정하기</a:t>
            </a:r>
          </a:p>
        </p:txBody>
      </p:sp>
      <p:pic>
        <p:nvPicPr>
          <p:cNvPr id="25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108" y="6176886"/>
            <a:ext cx="4356103" cy="5461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1" name="$ sudo python3 _05_print_5.py"/>
          <p:cNvSpPr txBox="1"/>
          <p:nvPr/>
        </p:nvSpPr>
        <p:spPr>
          <a:xfrm>
            <a:off x="387920" y="5706986"/>
            <a:ext cx="2209735" cy="2819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$ sudo python3 _05_print_5.py</a:t>
            </a:r>
          </a:p>
        </p:txBody>
      </p:sp>
      <p:sp>
        <p:nvSpPr>
          <p:cNvPr id="252" name="01 : 라즈베리파이 상에서 파이썬이 얼마나…"/>
          <p:cNvSpPr txBox="1"/>
          <p:nvPr/>
        </p:nvSpPr>
        <p:spPr>
          <a:xfrm>
            <a:off x="7626921" y="2576828"/>
            <a:ext cx="3966822" cy="68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01 : 라즈베리파이 상에서 파이썬이 얼마나</a:t>
            </a: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빨리 작동 하는지 테스트</a:t>
            </a:r>
          </a:p>
        </p:txBody>
      </p:sp>
      <p:sp>
        <p:nvSpPr>
          <p:cNvPr id="253" name="02 : 프로그램 실행"/>
          <p:cNvSpPr txBox="1"/>
          <p:nvPr/>
        </p:nvSpPr>
        <p:spPr>
          <a:xfrm>
            <a:off x="7614221" y="5654533"/>
            <a:ext cx="179889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: 프로그램 실행</a:t>
            </a:r>
          </a:p>
        </p:txBody>
      </p:sp>
      <p:sp>
        <p:nvSpPr>
          <p:cNvPr id="254" name="* Raspberry Pi 4에서 파이썬의 실행 속도입니다."/>
          <p:cNvSpPr txBox="1"/>
          <p:nvPr/>
        </p:nvSpPr>
        <p:spPr>
          <a:xfrm>
            <a:off x="7638908" y="6283247"/>
            <a:ext cx="3845004" cy="333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* Raspberry Pi 4에서 파이썬의 실행 속도입니다.</a:t>
            </a:r>
          </a:p>
        </p:txBody>
      </p:sp>
      <p:sp>
        <p:nvSpPr>
          <p:cNvPr id="255" name="time 모듈을 이용하여 현재시간 측정…"/>
          <p:cNvSpPr txBox="1"/>
          <p:nvPr/>
        </p:nvSpPr>
        <p:spPr>
          <a:xfrm>
            <a:off x="7639621" y="3436570"/>
            <a:ext cx="3604643" cy="1273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time 모듈을 이용하여 현재시간 측정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cnt 변수를 이용하여 시간 카운트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end 변수에 현재 시간 값 저장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(end-start) 파이썬 속도 출력</a:t>
            </a:r>
          </a:p>
        </p:txBody>
      </p:sp>
      <p:sp>
        <p:nvSpPr>
          <p:cNvPr id="256" name="Подзаголовок 2"/>
          <p:cNvSpPr txBox="1"/>
          <p:nvPr/>
        </p:nvSpPr>
        <p:spPr>
          <a:xfrm>
            <a:off x="4259674" y="217089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 _ print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9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파이썬 패키지 사용하기</a:t>
            </a:r>
          </a:p>
        </p:txBody>
      </p:sp>
      <p:sp>
        <p:nvSpPr>
          <p:cNvPr id="260" name="여기부터 2-2단원"/>
          <p:cNvSpPr txBox="1"/>
          <p:nvPr/>
        </p:nvSpPr>
        <p:spPr>
          <a:xfrm>
            <a:off x="5567212" y="2863972"/>
            <a:ext cx="5145124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z="34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_ Rpi.GPIO.output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3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64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02 _ Rpi.GPIO.output 함수</a:t>
            </a:r>
          </a:p>
        </p:txBody>
      </p:sp>
      <p:pic>
        <p:nvPicPr>
          <p:cNvPr id="26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064" y="2524385"/>
            <a:ext cx="3456784" cy="16510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6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950" y="4559300"/>
            <a:ext cx="5168900" cy="1651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7" name="- 부품 살펴보기"/>
          <p:cNvSpPr txBox="1"/>
          <p:nvPr/>
        </p:nvSpPr>
        <p:spPr>
          <a:xfrm>
            <a:off x="299020" y="1759973"/>
            <a:ext cx="149372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부품 살펴보기</a:t>
            </a:r>
          </a:p>
        </p:txBody>
      </p:sp>
      <p:sp>
        <p:nvSpPr>
          <p:cNvPr id="268" name="LED…"/>
          <p:cNvSpPr txBox="1"/>
          <p:nvPr/>
        </p:nvSpPr>
        <p:spPr>
          <a:xfrm>
            <a:off x="4020120" y="2629268"/>
            <a:ext cx="6272861" cy="155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LED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긴 핀과 짧은 핀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크기, 색깔, 동작 전압에 따라 여러 가지 형태가 존재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방향성 (회로 연결시 방향 고려)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긴 핀을 전원의 양극(VCC, 3.3V), 짧은 핀을 음극(GND, 0V)로 연결</a:t>
            </a:r>
          </a:p>
        </p:txBody>
      </p:sp>
      <p:sp>
        <p:nvSpPr>
          <p:cNvPr id="269" name="저항…"/>
          <p:cNvSpPr txBox="1"/>
          <p:nvPr/>
        </p:nvSpPr>
        <p:spPr>
          <a:xfrm>
            <a:off x="5712833" y="4762620"/>
            <a:ext cx="3912231" cy="1244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저항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전류의 양 조절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방향성 없음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VCC 와 GND 에 어떤 방향으로 연결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2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73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pic>
        <p:nvPicPr>
          <p:cNvPr id="27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321" y="1645512"/>
            <a:ext cx="3353132" cy="24130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7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1578" y="4347719"/>
            <a:ext cx="2276620" cy="221157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6" name="브레드 보드…"/>
          <p:cNvSpPr txBox="1"/>
          <p:nvPr/>
        </p:nvSpPr>
        <p:spPr>
          <a:xfrm>
            <a:off x="4401120" y="2199098"/>
            <a:ext cx="4906338" cy="97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브레드 보드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납땜을 하지 않고, 시험용 회로 구성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일반적으로 빨간 선을 VCC, 파란 선을 GND에 연결</a:t>
            </a:r>
          </a:p>
        </p:txBody>
      </p:sp>
      <p:sp>
        <p:nvSpPr>
          <p:cNvPr id="277" name="전선"/>
          <p:cNvSpPr txBox="1"/>
          <p:nvPr/>
        </p:nvSpPr>
        <p:spPr>
          <a:xfrm>
            <a:off x="4488477" y="4520172"/>
            <a:ext cx="49961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전선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81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pic>
        <p:nvPicPr>
          <p:cNvPr id="2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806" y="2657582"/>
            <a:ext cx="4369188" cy="21016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3" name="라즈베리파이 보드…"/>
          <p:cNvSpPr txBox="1"/>
          <p:nvPr/>
        </p:nvSpPr>
        <p:spPr>
          <a:xfrm>
            <a:off x="4773214" y="2924162"/>
            <a:ext cx="6970251" cy="156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라즈베리파이 보드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Rpi.GPIO.output 함수를 통해 제어할 수 있는 핀은 노란색 GPIO 핀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GPIO는 범용 목적 입력 출력을 의미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라즈베리파이 SOC 내부에 있는 CPU, UART, I2C, Timer 등의 하드웨어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 모듈에 할당하여 사용하는 입출력 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6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87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2550485"/>
            <a:ext cx="3386136" cy="35804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9" name="- LED 회로 구성하기"/>
          <p:cNvSpPr txBox="1"/>
          <p:nvPr/>
        </p:nvSpPr>
        <p:spPr>
          <a:xfrm>
            <a:off x="489521" y="1759973"/>
            <a:ext cx="200193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LED 회로 구성하기</a:t>
            </a:r>
          </a:p>
        </p:txBody>
      </p:sp>
      <p:sp>
        <p:nvSpPr>
          <p:cNvPr id="290" name="LED의 긴 핀(+)을 220 Ohm 저항을 통해 라즈베리파이 보드의…"/>
          <p:cNvSpPr txBox="1"/>
          <p:nvPr/>
        </p:nvSpPr>
        <p:spPr>
          <a:xfrm>
            <a:off x="4375720" y="3435470"/>
            <a:ext cx="6022758" cy="1257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LED의 긴 핀(+)을 220 Ohm 저항을 통해 라즈베리파이 보드의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 GPIO 17번 핀에 연결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 LED의 짧은 핀(-)을 GND 핀에 연결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3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2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2391504"/>
            <a:ext cx="6744245" cy="39296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95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02 _ Rpi.GPIO.output 함수</a:t>
            </a:r>
          </a:p>
        </p:txBody>
      </p:sp>
      <p:sp>
        <p:nvSpPr>
          <p:cNvPr id="296" name="- LED 켜기"/>
          <p:cNvSpPr txBox="1"/>
          <p:nvPr/>
        </p:nvSpPr>
        <p:spPr>
          <a:xfrm>
            <a:off x="349820" y="1759973"/>
            <a:ext cx="1147466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LED 켜기</a:t>
            </a:r>
          </a:p>
        </p:txBody>
      </p:sp>
      <p:sp>
        <p:nvSpPr>
          <p:cNvPr id="297" name="01 : Rpi.GPIO.output 함수를 이용하여…"/>
          <p:cNvSpPr txBox="1"/>
          <p:nvPr/>
        </p:nvSpPr>
        <p:spPr>
          <a:xfrm>
            <a:off x="7296721" y="2424428"/>
            <a:ext cx="3800878" cy="68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01 : Rpi.GPIO.output 함수를 이용하여</a:t>
            </a: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     LED 켜기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Прямоугольник 2"/>
          <p:cNvSpPr txBox="1"/>
          <p:nvPr>
            <p:ph type="sldNum" sz="quarter" idx="4294967295"/>
          </p:nvPr>
        </p:nvSpPr>
        <p:spPr>
          <a:xfrm>
            <a:off x="11323949" y="1180285"/>
            <a:ext cx="231276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Заголовок 1"/>
          <p:cNvSpPr txBox="1"/>
          <p:nvPr/>
        </p:nvSpPr>
        <p:spPr>
          <a:xfrm>
            <a:off x="803962" y="2261872"/>
            <a:ext cx="3246671" cy="135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33" name="Прямая соединительная линия 27"/>
          <p:cNvSpPr/>
          <p:nvPr/>
        </p:nvSpPr>
        <p:spPr>
          <a:xfrm>
            <a:off x="916355" y="4109371"/>
            <a:ext cx="657246" cy="2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Подзаголовок 2"/>
          <p:cNvSpPr txBox="1"/>
          <p:nvPr/>
        </p:nvSpPr>
        <p:spPr>
          <a:xfrm>
            <a:off x="823316" y="1947435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# 목차</a:t>
            </a:r>
          </a:p>
        </p:txBody>
      </p:sp>
      <p:grpSp>
        <p:nvGrpSpPr>
          <p:cNvPr id="137" name="Овал 38"/>
          <p:cNvGrpSpPr/>
          <p:nvPr/>
        </p:nvGrpSpPr>
        <p:grpSpPr>
          <a:xfrm>
            <a:off x="5995969" y="3439399"/>
            <a:ext cx="500219" cy="500219"/>
            <a:chOff x="-1" y="-1"/>
            <a:chExt cx="500218" cy="500218"/>
          </a:xfrm>
        </p:grpSpPr>
        <p:sp>
          <p:nvSpPr>
            <p:cNvPr id="135" name="원"/>
            <p:cNvSpPr/>
            <p:nvPr/>
          </p:nvSpPr>
          <p:spPr>
            <a:xfrm>
              <a:off x="-2" y="-2"/>
              <a:ext cx="500220" cy="500220"/>
            </a:xfrm>
            <a:prstGeom prst="ellipse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36" name="1"/>
            <p:cNvSpPr txBox="1"/>
            <p:nvPr/>
          </p:nvSpPr>
          <p:spPr>
            <a:xfrm>
              <a:off x="73254" y="64687"/>
              <a:ext cx="353708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40" name="Овал 37"/>
          <p:cNvGrpSpPr/>
          <p:nvPr/>
        </p:nvGrpSpPr>
        <p:grpSpPr>
          <a:xfrm>
            <a:off x="5995967" y="4255803"/>
            <a:ext cx="500219" cy="500219"/>
            <a:chOff x="-1" y="-1"/>
            <a:chExt cx="500218" cy="500218"/>
          </a:xfrm>
        </p:grpSpPr>
        <p:sp>
          <p:nvSpPr>
            <p:cNvPr id="138" name="원"/>
            <p:cNvSpPr/>
            <p:nvPr/>
          </p:nvSpPr>
          <p:spPr>
            <a:xfrm>
              <a:off x="-2" y="-2"/>
              <a:ext cx="500220" cy="500220"/>
            </a:xfrm>
            <a:prstGeom prst="ellipse">
              <a:avLst/>
            </a:prstGeom>
            <a:solidFill>
              <a:srgbClr val="D6DC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39" name="2"/>
            <p:cNvSpPr txBox="1"/>
            <p:nvPr/>
          </p:nvSpPr>
          <p:spPr>
            <a:xfrm>
              <a:off x="73254" y="64687"/>
              <a:ext cx="353708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41" name="직사각형 2"/>
          <p:cNvSpPr txBox="1"/>
          <p:nvPr/>
        </p:nvSpPr>
        <p:spPr>
          <a:xfrm>
            <a:off x="2455674" y="3429000"/>
            <a:ext cx="3022199" cy="6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PROGRESS</a:t>
            </a:r>
          </a:p>
          <a:p>
            <a: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&amp; RESULT</a:t>
            </a:r>
          </a:p>
        </p:txBody>
      </p:sp>
      <p:sp>
        <p:nvSpPr>
          <p:cNvPr id="142" name="직사각형 13"/>
          <p:cNvSpPr txBox="1"/>
          <p:nvPr/>
        </p:nvSpPr>
        <p:spPr>
          <a:xfrm>
            <a:off x="2422221" y="4303005"/>
            <a:ext cx="305565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NEXT WEEK PLAN</a:t>
            </a:r>
          </a:p>
        </p:txBody>
      </p:sp>
      <p:sp>
        <p:nvSpPr>
          <p:cNvPr id="143" name="직사각형 23"/>
          <p:cNvSpPr txBox="1"/>
          <p:nvPr/>
        </p:nvSpPr>
        <p:spPr>
          <a:xfrm>
            <a:off x="6717547" y="3475358"/>
            <a:ext cx="2442787" cy="60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진행 사항</a:t>
            </a:r>
          </a:p>
          <a:p>
            <a:pPr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&amp; 결과</a:t>
            </a:r>
          </a:p>
        </p:txBody>
      </p:sp>
      <p:sp>
        <p:nvSpPr>
          <p:cNvPr id="144" name="직사각형 25"/>
          <p:cNvSpPr txBox="1"/>
          <p:nvPr/>
        </p:nvSpPr>
        <p:spPr>
          <a:xfrm>
            <a:off x="6717547" y="4330608"/>
            <a:ext cx="2469826" cy="34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pc="100" sz="16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다음 주 계획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30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2406650"/>
            <a:ext cx="6684596" cy="391633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02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02 _ Rpi.GPIO.output 함수</a:t>
            </a:r>
          </a:p>
        </p:txBody>
      </p:sp>
      <p:sp>
        <p:nvSpPr>
          <p:cNvPr id="303" name="-"/>
          <p:cNvSpPr txBox="1"/>
          <p:nvPr/>
        </p:nvSpPr>
        <p:spPr>
          <a:xfrm>
            <a:off x="5747320" y="3249928"/>
            <a:ext cx="24377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</a:t>
            </a:r>
          </a:p>
        </p:txBody>
      </p:sp>
      <p:sp>
        <p:nvSpPr>
          <p:cNvPr id="304" name="- LED 끄기"/>
          <p:cNvSpPr txBox="1"/>
          <p:nvPr/>
        </p:nvSpPr>
        <p:spPr>
          <a:xfrm>
            <a:off x="375220" y="1759973"/>
            <a:ext cx="1147466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LED 끄기</a:t>
            </a:r>
          </a:p>
        </p:txBody>
      </p:sp>
      <p:sp>
        <p:nvSpPr>
          <p:cNvPr id="305" name="01 : Rpi.GPIO.output 함수를 이용하여…"/>
          <p:cNvSpPr txBox="1"/>
          <p:nvPr/>
        </p:nvSpPr>
        <p:spPr>
          <a:xfrm>
            <a:off x="7296721" y="2424428"/>
            <a:ext cx="3800878" cy="68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01 : Rpi.GPIO.output 함수를 이용하여</a:t>
            </a: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     LED 끄기</a:t>
            </a:r>
          </a:p>
        </p:txBody>
      </p:sp>
      <p:sp>
        <p:nvSpPr>
          <p:cNvPr id="306" name="TextBox 1"/>
          <p:cNvSpPr txBox="1"/>
          <p:nvPr/>
        </p:nvSpPr>
        <p:spPr>
          <a:xfrm>
            <a:off x="7296721" y="5774787"/>
            <a:ext cx="3542872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02 : LED</a:t>
            </a:r>
            <a:r>
              <a:t>가 켜졌다가 </a:t>
            </a:r>
            <a:r>
              <a:t>2.0</a:t>
            </a:r>
            <a:r>
              <a:t>초 후에 꺼짐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9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파이썬 패키지 사용하기</a:t>
            </a:r>
          </a:p>
        </p:txBody>
      </p:sp>
      <p:sp>
        <p:nvSpPr>
          <p:cNvPr id="310" name="여기부터 2-2단원"/>
          <p:cNvSpPr txBox="1"/>
          <p:nvPr/>
        </p:nvSpPr>
        <p:spPr>
          <a:xfrm>
            <a:off x="5567212" y="2863972"/>
            <a:ext cx="5756739" cy="64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03 _ Rpi.GPIO.PWM </a:t>
            </a:r>
            <a:r>
              <a:t>모듈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3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314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pic>
        <p:nvPicPr>
          <p:cNvPr id="31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450" y="2393950"/>
            <a:ext cx="6235700" cy="9779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3600450"/>
            <a:ext cx="6235700" cy="19755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17" name="Rpi.GPIO.PWm…"/>
          <p:cNvSpPr txBox="1"/>
          <p:nvPr/>
        </p:nvSpPr>
        <p:spPr>
          <a:xfrm>
            <a:off x="6826821" y="3041467"/>
            <a:ext cx="4860112" cy="184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Rpi.GPIO.PWm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빠른 주파수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더 조밀한 상하비로 LED 밝기 조절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상하비 0.0 ~ 100.0% 단계로 조절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GPIO 핀에 소프트웨어 적으로 사각 파형을 내보냄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노랗게 표시된 GPIO 핀을 제어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321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pic>
        <p:nvPicPr>
          <p:cNvPr id="32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1800" y="2393950"/>
            <a:ext cx="6689801" cy="3483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23" name="- LED 회로 구성하기"/>
          <p:cNvSpPr txBox="1"/>
          <p:nvPr/>
        </p:nvSpPr>
        <p:spPr>
          <a:xfrm>
            <a:off x="502221" y="1759973"/>
            <a:ext cx="200193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LED 회로 구성하기</a:t>
            </a:r>
          </a:p>
        </p:txBody>
      </p:sp>
      <p:sp>
        <p:nvSpPr>
          <p:cNvPr id="324" name="LED 의 긴 핀(+)을 220 Ohm 저항을 통해 라즈베리파이 보드의 GPIO 18번 핀에 연결, 짧은 핀(-)은 GND 핀에 연결"/>
          <p:cNvSpPr txBox="1"/>
          <p:nvPr/>
        </p:nvSpPr>
        <p:spPr>
          <a:xfrm>
            <a:off x="3307153" y="6078956"/>
            <a:ext cx="6086270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 algn="ctr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LED 의 긴 핀(+)을 220 Ohm 저항을 통해 라즈베리파이 보드의</a:t>
            </a:r>
          </a:p>
          <a:p>
            <a:pPr algn="ct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GPIO 18번 핀에 연결,</a:t>
            </a:r>
            <a:r>
              <a:t> </a:t>
            </a:r>
            <a:r>
              <a:t>짧은 핀(-)은 GND 핀에 연결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7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328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pic>
        <p:nvPicPr>
          <p:cNvPr id="32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2488748"/>
            <a:ext cx="6727029" cy="38527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30" name="- LED 점멸 반복해보기"/>
          <p:cNvSpPr txBox="1"/>
          <p:nvPr/>
        </p:nvSpPr>
        <p:spPr>
          <a:xfrm>
            <a:off x="210120" y="1729104"/>
            <a:ext cx="219967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LED 점멸 반복해보기</a:t>
            </a:r>
          </a:p>
        </p:txBody>
      </p:sp>
      <p:pic>
        <p:nvPicPr>
          <p:cNvPr id="33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1550" y="4768850"/>
            <a:ext cx="2628900" cy="1562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32" name="01 : PWM 클래스를 이용하여 PWM 객체를"/>
          <p:cNvSpPr txBox="1"/>
          <p:nvPr/>
        </p:nvSpPr>
        <p:spPr>
          <a:xfrm>
            <a:off x="7296721" y="2495367"/>
            <a:ext cx="409545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01 : PWM 클래스를 이용하여 PWM 객체를</a:t>
            </a:r>
          </a:p>
        </p:txBody>
      </p:sp>
      <p:sp>
        <p:nvSpPr>
          <p:cNvPr id="333" name="생성한 후, LED 점멸 반복"/>
          <p:cNvSpPr txBox="1"/>
          <p:nvPr/>
        </p:nvSpPr>
        <p:spPr>
          <a:xfrm>
            <a:off x="8958492" y="2869154"/>
            <a:ext cx="2448312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생성한 후, LED 점멸 반복</a:t>
            </a:r>
          </a:p>
        </p:txBody>
      </p:sp>
      <p:sp>
        <p:nvSpPr>
          <p:cNvPr id="334" name="02 : 1초 주기로 LED 점멸…"/>
          <p:cNvSpPr txBox="1"/>
          <p:nvPr/>
        </p:nvSpPr>
        <p:spPr>
          <a:xfrm>
            <a:off x="7307450" y="4014923"/>
            <a:ext cx="2657097" cy="68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02 : 1초 주기로 LED 점멸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즉, 1Hz 주파수로 LED 점멸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7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33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350" y="2550485"/>
            <a:ext cx="6353408" cy="38993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3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3900" y="4857750"/>
            <a:ext cx="2887180" cy="159339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40" name="-  LED 밝기 조절(1)"/>
          <p:cNvSpPr txBox="1"/>
          <p:nvPr/>
        </p:nvSpPr>
        <p:spPr>
          <a:xfrm>
            <a:off x="413321" y="1759973"/>
            <a:ext cx="1949356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 LED 밝기 조절(1)</a:t>
            </a:r>
          </a:p>
        </p:txBody>
      </p:sp>
      <p:sp>
        <p:nvSpPr>
          <p:cNvPr id="341" name="02 : 초당 1000번 점멸…"/>
          <p:cNvSpPr txBox="1"/>
          <p:nvPr/>
        </p:nvSpPr>
        <p:spPr>
          <a:xfrm>
            <a:off x="7030021" y="3931684"/>
            <a:ext cx="2982195" cy="97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02 : 초당 1000번 점멸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즉, 1000Hz 주파수로 점멸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10% 점등 상태, 90% 소등 상태</a:t>
            </a:r>
          </a:p>
        </p:txBody>
      </p:sp>
      <p:sp>
        <p:nvSpPr>
          <p:cNvPr id="342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sp>
        <p:nvSpPr>
          <p:cNvPr id="343" name="01 : PWM 클래스를 이용하여 PWM 객체를"/>
          <p:cNvSpPr txBox="1"/>
          <p:nvPr/>
        </p:nvSpPr>
        <p:spPr>
          <a:xfrm>
            <a:off x="7030021" y="2539469"/>
            <a:ext cx="409545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01 : PWM 클래스를 이용하여 PWM 객체를</a:t>
            </a:r>
          </a:p>
        </p:txBody>
      </p:sp>
      <p:sp>
        <p:nvSpPr>
          <p:cNvPr id="344" name="생성한 후, LED 밝기 조절"/>
          <p:cNvSpPr txBox="1"/>
          <p:nvPr/>
        </p:nvSpPr>
        <p:spPr>
          <a:xfrm>
            <a:off x="8679092" y="2913604"/>
            <a:ext cx="2448312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생성한 후, LED 밝기 조절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7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34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28" y="2286634"/>
            <a:ext cx="1571111" cy="156135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4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994150"/>
            <a:ext cx="5061283" cy="282159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50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sp>
        <p:nvSpPr>
          <p:cNvPr id="351" name="- 부저 살펴보기"/>
          <p:cNvSpPr txBox="1"/>
          <p:nvPr/>
        </p:nvSpPr>
        <p:spPr>
          <a:xfrm>
            <a:off x="502220" y="1759973"/>
            <a:ext cx="149372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부저 살펴보기</a:t>
            </a:r>
          </a:p>
        </p:txBody>
      </p:sp>
      <p:sp>
        <p:nvSpPr>
          <p:cNvPr id="352" name="피에조 부저…"/>
          <p:cNvSpPr txBox="1"/>
          <p:nvPr/>
        </p:nvSpPr>
        <p:spPr>
          <a:xfrm>
            <a:off x="2458020" y="2545667"/>
            <a:ext cx="4579632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피에조 부저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피에조 효과를 이용하여 소리를 내는 작은 스피커</a:t>
            </a:r>
          </a:p>
        </p:txBody>
      </p:sp>
      <p:sp>
        <p:nvSpPr>
          <p:cNvPr id="353" name="* 피에조 효과 : 압전기 효과 (압력에 의해 발생한 전기) *"/>
          <p:cNvSpPr txBox="1"/>
          <p:nvPr/>
        </p:nvSpPr>
        <p:spPr>
          <a:xfrm>
            <a:off x="2470721" y="3255574"/>
            <a:ext cx="4257132" cy="333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* 피에조 효과 : 압전기 효과 (압력에 의해 발생한 전기) *</a:t>
            </a:r>
          </a:p>
        </p:txBody>
      </p:sp>
      <p:sp>
        <p:nvSpPr>
          <p:cNvPr id="354" name="소리에 따른 주파수 표…"/>
          <p:cNvSpPr txBox="1"/>
          <p:nvPr/>
        </p:nvSpPr>
        <p:spPr>
          <a:xfrm>
            <a:off x="5887020" y="4424402"/>
            <a:ext cx="5335373" cy="156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소리에 따른 주파수 표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ex. 4 옥타브에서 도 음에 대한 주파수는 262Hz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즉, 1초에 262 개의 사각 파형을 만들어 내면 도 음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레는 294Hz, 미는 330Hz, 파는 349Hz, 솔은 392Hz, 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라는 440Hz, 시는 494Hz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7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3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8116" y="2355850"/>
            <a:ext cx="7435768" cy="365183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59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sp>
        <p:nvSpPr>
          <p:cNvPr id="360" name="- 부저 회로 구성하기"/>
          <p:cNvSpPr txBox="1"/>
          <p:nvPr/>
        </p:nvSpPr>
        <p:spPr>
          <a:xfrm>
            <a:off x="387920" y="1759973"/>
            <a:ext cx="195271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부저 회로 구성하기</a:t>
            </a:r>
          </a:p>
        </p:txBody>
      </p:sp>
      <p:sp>
        <p:nvSpPr>
          <p:cNvPr id="361" name="부저의 +핀을 라즈베리파이 보드의 GPIO18번 핀에 연결…"/>
          <p:cNvSpPr txBox="1"/>
          <p:nvPr/>
        </p:nvSpPr>
        <p:spPr>
          <a:xfrm>
            <a:off x="3503528" y="6094729"/>
            <a:ext cx="5445623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부저의 +핀을 라즈베리파이 보드의 GPIO18번 핀에 연결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부저의 다른 핀은 GND 핀에 연결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4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36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2343150"/>
            <a:ext cx="6959580" cy="42230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66" name="- 부저 소리내보기"/>
          <p:cNvSpPr txBox="1"/>
          <p:nvPr/>
        </p:nvSpPr>
        <p:spPr>
          <a:xfrm>
            <a:off x="311720" y="1759973"/>
            <a:ext cx="169146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부저 소리내보기</a:t>
            </a:r>
          </a:p>
        </p:txBody>
      </p:sp>
      <p:sp>
        <p:nvSpPr>
          <p:cNvPr id="367" name="실행 결과 : 2초 동안 도 음"/>
          <p:cNvSpPr txBox="1"/>
          <p:nvPr/>
        </p:nvSpPr>
        <p:spPr>
          <a:xfrm>
            <a:off x="7398321" y="6170929"/>
            <a:ext cx="2878129" cy="3995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실행 결과 : 2초 동안 도 음</a:t>
            </a:r>
          </a:p>
        </p:txBody>
      </p:sp>
      <p:sp>
        <p:nvSpPr>
          <p:cNvPr id="368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sp>
        <p:nvSpPr>
          <p:cNvPr id="369" name="buzzer_pin 변수 선언, 18번 핀으로 초기화…"/>
          <p:cNvSpPr txBox="1"/>
          <p:nvPr/>
        </p:nvSpPr>
        <p:spPr>
          <a:xfrm>
            <a:off x="7322121" y="2254067"/>
            <a:ext cx="4391296" cy="3342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buzzer_pin 변수 선언, 18번 핀으로 초기화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 </a:t>
            </a: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GPIO.PWM 객체 생성, 주파수 262Hz로 설정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pwm 객체에 start 함수 호출하여 PWM 구동</a:t>
            </a:r>
            <a:r>
              <a:t> </a:t>
            </a:r>
            <a:r>
              <a:t>시작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인자로 50.0을 줌 =&gt; 사각 파형이 50%의 High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구간을 가짐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2.0초 기다림</a:t>
            </a: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pwm 객체에 대해 ChangeDutyCycle 함수를 호출</a:t>
            </a:r>
            <a:br/>
            <a:r>
              <a:t>하여 사각 파형의 HIGH 구간을 0%로 변경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2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37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650" y="2291182"/>
            <a:ext cx="4679719" cy="185609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74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sp>
        <p:nvSpPr>
          <p:cNvPr id="375" name="TextBox 1"/>
          <p:cNvSpPr txBox="1"/>
          <p:nvPr/>
        </p:nvSpPr>
        <p:spPr>
          <a:xfrm>
            <a:off x="418650" y="1743070"/>
            <a:ext cx="195271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</a:t>
            </a:r>
            <a:r>
              <a:t>서보 모터 살펴보기</a:t>
            </a:r>
          </a:p>
        </p:txBody>
      </p:sp>
      <p:sp>
        <p:nvSpPr>
          <p:cNvPr id="376" name="TextBox 2"/>
          <p:cNvSpPr txBox="1"/>
          <p:nvPr/>
        </p:nvSpPr>
        <p:spPr>
          <a:xfrm>
            <a:off x="5536276" y="2782671"/>
            <a:ext cx="3971729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서보 모터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</a:t>
            </a:r>
            <a:r>
              <a:t>일반적으로 </a:t>
            </a:r>
            <a:r>
              <a:t>0</a:t>
            </a:r>
            <a:r>
              <a:t>도 </a:t>
            </a:r>
            <a:r>
              <a:t>~ 180</a:t>
            </a:r>
            <a:r>
              <a:t>도 범위에서 움직임</a:t>
            </a:r>
          </a:p>
        </p:txBody>
      </p:sp>
      <p:pic>
        <p:nvPicPr>
          <p:cNvPr id="37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650" y="4376901"/>
            <a:ext cx="3145366" cy="230784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78" name="TextBox 4"/>
          <p:cNvSpPr txBox="1"/>
          <p:nvPr/>
        </p:nvSpPr>
        <p:spPr>
          <a:xfrm>
            <a:off x="7211045" y="5065729"/>
            <a:ext cx="2074328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서보 모터 분해한 모습</a:t>
            </a:r>
          </a:p>
        </p:txBody>
      </p:sp>
      <p:pic>
        <p:nvPicPr>
          <p:cNvPr id="37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4015" y="4376901"/>
            <a:ext cx="3135217" cy="23045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80" name="TextBox 6"/>
          <p:cNvSpPr txBox="1"/>
          <p:nvPr/>
        </p:nvSpPr>
        <p:spPr>
          <a:xfrm>
            <a:off x="7211045" y="5435058"/>
            <a:ext cx="349175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1. </a:t>
            </a:r>
            <a:r>
              <a:t>제어기판  </a:t>
            </a:r>
            <a:r>
              <a:t>2. DC</a:t>
            </a:r>
            <a:r>
              <a:t>모터  </a:t>
            </a:r>
            <a:r>
              <a:t>3. </a:t>
            </a:r>
            <a:r>
              <a:t>가변 저항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6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7" name="Параллелограмм 17"/>
          <p:cNvSpPr/>
          <p:nvPr/>
        </p:nvSpPr>
        <p:spPr>
          <a:xfrm>
            <a:off x="-1" y="-7464"/>
            <a:ext cx="5385193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48" name="Заголовок 1"/>
          <p:cNvSpPr txBox="1"/>
          <p:nvPr/>
        </p:nvSpPr>
        <p:spPr>
          <a:xfrm>
            <a:off x="435969" y="780203"/>
            <a:ext cx="3246672" cy="1353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PROGRESS</a:t>
            </a:r>
            <a:endParaRPr spc="110" sz="4400"/>
          </a:p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&amp; RESULT</a:t>
            </a:r>
          </a:p>
        </p:txBody>
      </p:sp>
      <p:sp>
        <p:nvSpPr>
          <p:cNvPr id="149" name="Прямая соединительная линия 27"/>
          <p:cNvSpPr/>
          <p:nvPr/>
        </p:nvSpPr>
        <p:spPr>
          <a:xfrm>
            <a:off x="548362" y="2627706"/>
            <a:ext cx="657246" cy="2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Подзаголовок 2"/>
          <p:cNvSpPr txBox="1"/>
          <p:nvPr/>
        </p:nvSpPr>
        <p:spPr>
          <a:xfrm>
            <a:off x="455322" y="465769"/>
            <a:ext cx="3955502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# 진행사항 &amp; 결과</a:t>
            </a:r>
          </a:p>
        </p:txBody>
      </p:sp>
      <p:sp>
        <p:nvSpPr>
          <p:cNvPr id="151" name="직사각형 9"/>
          <p:cNvSpPr txBox="1"/>
          <p:nvPr/>
        </p:nvSpPr>
        <p:spPr>
          <a:xfrm>
            <a:off x="455322" y="3106683"/>
            <a:ext cx="6214536" cy="89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파이썬 패키지 사용하기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외부 디바이스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3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38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057" y="1756791"/>
            <a:ext cx="3810001" cy="19812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8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591" y="4132122"/>
            <a:ext cx="5435601" cy="23495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86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sp>
        <p:nvSpPr>
          <p:cNvPr id="387" name="TextBox 2"/>
          <p:cNvSpPr txBox="1"/>
          <p:nvPr/>
        </p:nvSpPr>
        <p:spPr>
          <a:xfrm>
            <a:off x="6096000" y="2388354"/>
            <a:ext cx="3355621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파형 주기 </a:t>
            </a:r>
            <a:r>
              <a:t>20ms, </a:t>
            </a:r>
            <a:r>
              <a:t>주파수 </a:t>
            </a:r>
            <a:r>
              <a:t>50Hz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입력 파형의 </a:t>
            </a:r>
            <a:r>
              <a:t>HIGH </a:t>
            </a:r>
            <a:r>
              <a:t>값은 </a:t>
            </a:r>
            <a:r>
              <a:t>1~2ms </a:t>
            </a:r>
          </a:p>
        </p:txBody>
      </p:sp>
      <p:sp>
        <p:nvSpPr>
          <p:cNvPr id="388" name="TextBox 3"/>
          <p:cNvSpPr txBox="1"/>
          <p:nvPr/>
        </p:nvSpPr>
        <p:spPr>
          <a:xfrm>
            <a:off x="6013065" y="4706708"/>
            <a:ext cx="5424827" cy="127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입력 파형의 </a:t>
            </a:r>
            <a:r>
              <a:t>HIGH </a:t>
            </a:r>
            <a:r>
              <a:t>값에 따라 움직이는 각도가 달라짐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HIGH </a:t>
            </a:r>
            <a:r>
              <a:t>값이 </a:t>
            </a:r>
            <a:r>
              <a:t>1.0 </a:t>
            </a:r>
            <a:r>
              <a:t>밀리초인 경우 </a:t>
            </a:r>
            <a:r>
              <a:t>0</a:t>
            </a:r>
            <a:r>
              <a:t>도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HIGH </a:t>
            </a:r>
            <a:r>
              <a:t>값이 </a:t>
            </a:r>
            <a:r>
              <a:t>2.0 </a:t>
            </a:r>
            <a:r>
              <a:t>밀리초인 경우 </a:t>
            </a:r>
            <a:r>
              <a:t>180</a:t>
            </a:r>
            <a:r>
              <a:t>도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나머지 각도는 </a:t>
            </a:r>
            <a:r>
              <a:t>1.0 </a:t>
            </a:r>
            <a:r>
              <a:t>밀리초와 </a:t>
            </a:r>
            <a:r>
              <a:t>2.0 </a:t>
            </a:r>
            <a:r>
              <a:t>밀리초 사이에서 비례적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1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39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370" y="2571938"/>
            <a:ext cx="5378302" cy="247665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9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1159" y="2257896"/>
            <a:ext cx="4365268" cy="2790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94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sp>
        <p:nvSpPr>
          <p:cNvPr id="395" name="TextBox 1"/>
          <p:cNvSpPr txBox="1"/>
          <p:nvPr/>
        </p:nvSpPr>
        <p:spPr>
          <a:xfrm>
            <a:off x="2899814" y="5372174"/>
            <a:ext cx="95860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로봇 관절</a:t>
            </a:r>
          </a:p>
        </p:txBody>
      </p:sp>
      <p:sp>
        <p:nvSpPr>
          <p:cNvPr id="396" name="TextBox 2"/>
          <p:cNvSpPr txBox="1"/>
          <p:nvPr/>
        </p:nvSpPr>
        <p:spPr>
          <a:xfrm>
            <a:off x="7782910" y="5372174"/>
            <a:ext cx="1550034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RC</a:t>
            </a:r>
            <a:r>
              <a:t>카 방향 조절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9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40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5615" y="2346044"/>
            <a:ext cx="6595088" cy="311780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01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sp>
        <p:nvSpPr>
          <p:cNvPr id="402" name="TextBox 1"/>
          <p:cNvSpPr txBox="1"/>
          <p:nvPr/>
        </p:nvSpPr>
        <p:spPr>
          <a:xfrm>
            <a:off x="326968" y="1669687"/>
            <a:ext cx="2411704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</a:t>
            </a:r>
            <a:r>
              <a:t>서보 모터 회로 구성하기</a:t>
            </a:r>
          </a:p>
        </p:txBody>
      </p:sp>
      <p:sp>
        <p:nvSpPr>
          <p:cNvPr id="403" name="TextBox 2"/>
          <p:cNvSpPr txBox="1"/>
          <p:nvPr/>
        </p:nvSpPr>
        <p:spPr>
          <a:xfrm>
            <a:off x="2025691" y="5636028"/>
            <a:ext cx="7133205" cy="97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서보 모터의 노란색 전선을 라즈베리파이 보드의 </a:t>
            </a:r>
            <a:r>
              <a:t>GPIO18</a:t>
            </a:r>
            <a:r>
              <a:t>번 핀에 연결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서보 모터의 검은색 또는 갈색 전선을 라즈베리파이 보드의 </a:t>
            </a:r>
            <a:r>
              <a:t>GND </a:t>
            </a:r>
            <a:r>
              <a:t>핀에 연결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서보 모터의 빨간색 전선을 라즈베리파이 보드의 </a:t>
            </a:r>
            <a:r>
              <a:t>5V </a:t>
            </a:r>
            <a:r>
              <a:t>핀에 연결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6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40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4878844"/>
            <a:ext cx="3937000" cy="17399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0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415" y="2544135"/>
            <a:ext cx="5518183" cy="407460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09" name="- 서브 모터 각도 조절해보기"/>
          <p:cNvSpPr txBox="1"/>
          <p:nvPr/>
        </p:nvSpPr>
        <p:spPr>
          <a:xfrm>
            <a:off x="476820" y="1759973"/>
            <a:ext cx="260944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서</a:t>
            </a:r>
            <a:r>
              <a:t>보</a:t>
            </a:r>
            <a:r>
              <a:t> 모터 각도 조절해보기</a:t>
            </a:r>
          </a:p>
        </p:txBody>
      </p:sp>
      <p:sp>
        <p:nvSpPr>
          <p:cNvPr id="410" name="- 서보가 0도 각도로 회전"/>
          <p:cNvSpPr txBox="1"/>
          <p:nvPr/>
        </p:nvSpPr>
        <p:spPr>
          <a:xfrm>
            <a:off x="6096000" y="4540289"/>
            <a:ext cx="2307358" cy="34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:서보가 0도 각도로 회전</a:t>
            </a:r>
          </a:p>
        </p:txBody>
      </p:sp>
      <p:sp>
        <p:nvSpPr>
          <p:cNvPr id="411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03 _ RPi.GPIO.PWM 모듈</a:t>
            </a:r>
          </a:p>
        </p:txBody>
      </p:sp>
      <p:sp>
        <p:nvSpPr>
          <p:cNvPr id="412" name="TextBox 1"/>
          <p:cNvSpPr txBox="1"/>
          <p:nvPr/>
        </p:nvSpPr>
        <p:spPr>
          <a:xfrm>
            <a:off x="6096000" y="2397948"/>
            <a:ext cx="5391533" cy="210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01 : servo_pin </a:t>
            </a:r>
            <a:r>
              <a:t>으로 나갈 </a:t>
            </a:r>
            <a:r>
              <a:t>pwm </a:t>
            </a:r>
            <a:r>
              <a:t>파형의 주파수를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50Hz</a:t>
            </a:r>
            <a:r>
              <a:t>로 설정 </a:t>
            </a:r>
            <a:r>
              <a:t>-&gt; </a:t>
            </a:r>
            <a:r>
              <a:t>서보 제어를 위해 필요한 주파수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285750" indent="-285750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인자가 </a:t>
            </a:r>
            <a:r>
              <a:t>3</a:t>
            </a:r>
            <a:r>
              <a:t>인 경우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    20 </a:t>
            </a:r>
            <a:r>
              <a:t>밀리초 </a:t>
            </a:r>
            <a:r>
              <a:t>* (3/100) = 0.6 </a:t>
            </a:r>
            <a:r>
              <a:t>밀리초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285750" indent="-285750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ChangeDutyCycle </a:t>
            </a:r>
            <a:r>
              <a:t>함수 호출하여 사각 파형의 </a:t>
            </a:r>
            <a:r>
              <a:t>HIGH </a:t>
            </a:r>
            <a:r>
              <a:t>구간을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    0.0%</a:t>
            </a:r>
            <a:r>
              <a:t>로 설정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5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파이썬 패키지 사용하기</a:t>
            </a:r>
          </a:p>
        </p:txBody>
      </p:sp>
      <p:sp>
        <p:nvSpPr>
          <p:cNvPr id="416" name="여기부터 2-2단원"/>
          <p:cNvSpPr txBox="1"/>
          <p:nvPr/>
        </p:nvSpPr>
        <p:spPr>
          <a:xfrm>
            <a:off x="5567212" y="2863972"/>
            <a:ext cx="5756739" cy="64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04 _ Input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9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42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87" y="2267758"/>
            <a:ext cx="5062332" cy="310226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7711" y="2267758"/>
            <a:ext cx="5746240" cy="310226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22" name="- 사용자 입력 받기"/>
          <p:cNvSpPr txBox="1"/>
          <p:nvPr/>
        </p:nvSpPr>
        <p:spPr>
          <a:xfrm>
            <a:off x="1703991" y="5414357"/>
            <a:ext cx="1754975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사용자 입력 받기</a:t>
            </a:r>
          </a:p>
        </p:txBody>
      </p:sp>
      <p:sp>
        <p:nvSpPr>
          <p:cNvPr id="423" name="- 파이썬 프롬프트 흉내내기"/>
          <p:cNvSpPr txBox="1"/>
          <p:nvPr/>
        </p:nvSpPr>
        <p:spPr>
          <a:xfrm>
            <a:off x="7177862" y="5414357"/>
            <a:ext cx="254593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파이썬 프롬프트 흉내내기</a:t>
            </a:r>
          </a:p>
        </p:txBody>
      </p:sp>
      <p:sp>
        <p:nvSpPr>
          <p:cNvPr id="424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</a:t>
            </a:r>
            <a:r>
              <a:t>4</a:t>
            </a:r>
            <a:r>
              <a:t> _</a:t>
            </a:r>
            <a:r>
              <a:t> Input</a:t>
            </a:r>
            <a:r>
              <a:t> 함수</a:t>
            </a:r>
          </a:p>
        </p:txBody>
      </p:sp>
      <p:sp>
        <p:nvSpPr>
          <p:cNvPr id="425" name="TextBox 1"/>
          <p:cNvSpPr txBox="1"/>
          <p:nvPr/>
        </p:nvSpPr>
        <p:spPr>
          <a:xfrm>
            <a:off x="6777643" y="5845540"/>
            <a:ext cx="3605496" cy="333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500">
                <a:latin typeface="+mj-lt"/>
                <a:ea typeface="+mj-ea"/>
                <a:cs typeface="+mj-cs"/>
                <a:sym typeface="맑은 고딕"/>
              </a:defRPr>
            </a:pPr>
            <a:r>
              <a:t>프롬프트 </a:t>
            </a:r>
            <a:r>
              <a:t>: </a:t>
            </a:r>
            <a:r>
              <a:t>사용자 입력 위치를 표시하는 문자열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8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파이썬 패키지 사용하기</a:t>
            </a:r>
          </a:p>
        </p:txBody>
      </p:sp>
      <p:sp>
        <p:nvSpPr>
          <p:cNvPr id="429" name="여기부터 2-2단원"/>
          <p:cNvSpPr txBox="1"/>
          <p:nvPr/>
        </p:nvSpPr>
        <p:spPr>
          <a:xfrm>
            <a:off x="5567212" y="2863972"/>
            <a:ext cx="5756739" cy="64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05 _ Rpi.GPIO.input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2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4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3415" y="1869147"/>
            <a:ext cx="6905168" cy="199886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34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</a:t>
            </a:r>
            <a:r>
              <a:t>5</a:t>
            </a:r>
            <a:r>
              <a:t> _ RPi.GPIO</a:t>
            </a:r>
            <a:r>
              <a:t>.input </a:t>
            </a:r>
            <a:r>
              <a:t>함수</a:t>
            </a:r>
          </a:p>
        </p:txBody>
      </p:sp>
      <p:sp>
        <p:nvSpPr>
          <p:cNvPr id="435" name="TextBox 1"/>
          <p:cNvSpPr txBox="1"/>
          <p:nvPr/>
        </p:nvSpPr>
        <p:spPr>
          <a:xfrm>
            <a:off x="4427056" y="4062152"/>
            <a:ext cx="3413727" cy="124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Rpi.GPIO.input</a:t>
            </a:r>
          </a:p>
          <a:p>
            <a:pPr algn="ctr"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285750" indent="-285750" algn="ctr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논리적으로 </a:t>
            </a:r>
            <a:r>
              <a:t>0,  1</a:t>
            </a:r>
          </a:p>
          <a:p>
            <a:pPr marL="285750" indent="-285750" algn="ctr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전기적으로 </a:t>
            </a:r>
            <a:r>
              <a:t>0V, 3.3V</a:t>
            </a:r>
            <a:r>
              <a:t>를 읽는 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8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43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020" y="2340712"/>
            <a:ext cx="5990349" cy="397100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40" name="- 0과 1 읽어보기"/>
          <p:cNvSpPr txBox="1"/>
          <p:nvPr/>
        </p:nvSpPr>
        <p:spPr>
          <a:xfrm>
            <a:off x="426020" y="1708068"/>
            <a:ext cx="161377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- 0과 1 읽어보기</a:t>
            </a:r>
          </a:p>
        </p:txBody>
      </p:sp>
      <p:pic>
        <p:nvPicPr>
          <p:cNvPr id="44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2544" y="3080311"/>
            <a:ext cx="4373463" cy="32314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42" name="핀 맵을 참조해 GPIO27 번 핀을 0V, 3.3V 연결…"/>
          <p:cNvSpPr txBox="1"/>
          <p:nvPr/>
        </p:nvSpPr>
        <p:spPr>
          <a:xfrm>
            <a:off x="6554455" y="2094915"/>
            <a:ext cx="4649635" cy="97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핀 맵을 참조해 GPIO27 번 핀을 0V, 3.3V 연결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0V 에 연결하면 0 값 출력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3.3V 에 연결하면 1 값 출력</a:t>
            </a:r>
          </a:p>
        </p:txBody>
      </p:sp>
      <p:sp>
        <p:nvSpPr>
          <p:cNvPr id="443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</a:t>
            </a:r>
            <a:r>
              <a:t>5</a:t>
            </a:r>
            <a:r>
              <a:t> _ RPi.GPIO</a:t>
            </a:r>
            <a:r>
              <a:t>.input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6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44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794" y="1510651"/>
            <a:ext cx="2300951" cy="2425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4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143" y="4084342"/>
            <a:ext cx="3530601" cy="2400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4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48591" y="4058942"/>
            <a:ext cx="3200401" cy="2425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5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8591" y="1560387"/>
            <a:ext cx="3200401" cy="23008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51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</a:t>
            </a:r>
            <a:r>
              <a:t>5</a:t>
            </a:r>
            <a:r>
              <a:t> _ RPi.GPIO</a:t>
            </a:r>
            <a:r>
              <a:t>.input </a:t>
            </a:r>
            <a:r>
              <a:t>함수</a:t>
            </a:r>
          </a:p>
        </p:txBody>
      </p:sp>
      <p:sp>
        <p:nvSpPr>
          <p:cNvPr id="452" name="TextBox 3"/>
          <p:cNvSpPr txBox="1"/>
          <p:nvPr/>
        </p:nvSpPr>
        <p:spPr>
          <a:xfrm>
            <a:off x="236125" y="1777863"/>
            <a:ext cx="1098245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</a:t>
            </a:r>
            <a:r>
              <a:t>푸시 버튼</a:t>
            </a:r>
          </a:p>
        </p:txBody>
      </p:sp>
      <p:sp>
        <p:nvSpPr>
          <p:cNvPr id="453" name="TextBox 4"/>
          <p:cNvSpPr txBox="1"/>
          <p:nvPr/>
        </p:nvSpPr>
        <p:spPr>
          <a:xfrm>
            <a:off x="7744563" y="4091544"/>
            <a:ext cx="3539310" cy="183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푸시버튼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두 쌍의 핀이 존재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각 쌍은 내부적으로 연결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가운데 버튼을 누르면 양 쪽의 핀이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  연결되는 구조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</a:t>
            </a:r>
            <a:r>
              <a:t>극성 없음</a:t>
            </a:r>
          </a:p>
        </p:txBody>
      </p:sp>
      <p:sp>
        <p:nvSpPr>
          <p:cNvPr id="454" name="TextBox 5"/>
          <p:cNvSpPr txBox="1"/>
          <p:nvPr/>
        </p:nvSpPr>
        <p:spPr>
          <a:xfrm>
            <a:off x="7740838" y="1777863"/>
            <a:ext cx="260944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</a:t>
            </a:r>
            <a:r>
              <a:t>푸시 버튼을 나타내는 기호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6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4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파이썬 패키지 사용하기</a:t>
            </a:r>
          </a:p>
        </p:txBody>
      </p:sp>
      <p:sp>
        <p:nvSpPr>
          <p:cNvPr id="155" name="여기부터 2-2단원"/>
          <p:cNvSpPr txBox="1"/>
          <p:nvPr/>
        </p:nvSpPr>
        <p:spPr>
          <a:xfrm>
            <a:off x="5567212" y="2863972"/>
            <a:ext cx="5145124" cy="64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01 _ Print</a:t>
            </a:r>
            <a:r>
              <a:t> 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7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4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318" y="2403729"/>
            <a:ext cx="6101657" cy="307713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59" name="- 버튼 값에 따라 LED 켜기"/>
          <p:cNvSpPr txBox="1"/>
          <p:nvPr/>
        </p:nvSpPr>
        <p:spPr>
          <a:xfrm>
            <a:off x="283318" y="1833858"/>
            <a:ext cx="252443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버튼 값에 따라 LED 켜기</a:t>
            </a:r>
          </a:p>
        </p:txBody>
      </p:sp>
      <p:pic>
        <p:nvPicPr>
          <p:cNvPr id="4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4141" y="2403729"/>
            <a:ext cx="4989017" cy="33388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61" name="TextBox 2"/>
          <p:cNvSpPr txBox="1"/>
          <p:nvPr/>
        </p:nvSpPr>
        <p:spPr>
          <a:xfrm>
            <a:off x="216817" y="5583275"/>
            <a:ext cx="6651680" cy="136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버튼의 한 쪽 핀을 </a:t>
            </a:r>
            <a:r>
              <a:t>3.3V</a:t>
            </a:r>
            <a:r>
              <a:t>로 연결 </a:t>
            </a:r>
            <a:r>
              <a:t>(</a:t>
            </a:r>
            <a:r>
              <a:t>빨간색 전선 부분</a:t>
            </a:r>
            <a:r>
              <a:t>)</a:t>
            </a:r>
          </a:p>
          <a:p>
            <a:pPr marL="285750" indent="-285750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버튼의 다른 쪽 핀을 </a:t>
            </a:r>
            <a:r>
              <a:t>10K Ohm </a:t>
            </a:r>
            <a:r>
              <a:t>저항을 통해 </a:t>
            </a:r>
            <a:r>
              <a:t>GND</a:t>
            </a:r>
            <a:r>
              <a:t>로 연결 </a:t>
            </a:r>
            <a:r>
              <a:t>(</a:t>
            </a:r>
            <a:r>
              <a:t>검은색 전선 부분</a:t>
            </a:r>
            <a:r>
              <a:t>)</a:t>
            </a:r>
          </a:p>
          <a:p>
            <a:pPr marL="285750" indent="-285750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저항의 다른 쪽 핀을 </a:t>
            </a:r>
            <a:r>
              <a:t>2</a:t>
            </a:r>
            <a:r>
              <a:t>번 핀에 연결</a:t>
            </a:r>
          </a:p>
          <a:p>
            <a:pPr marL="285750" indent="-285750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LED</a:t>
            </a:r>
            <a:r>
              <a:t>의 긴 핀</a:t>
            </a:r>
            <a:r>
              <a:t>(+)</a:t>
            </a:r>
            <a:r>
              <a:t>을 </a:t>
            </a:r>
            <a:r>
              <a:t>220 Ohm </a:t>
            </a:r>
            <a:r>
              <a:t>저항을 통해 라즈베리파이 보드의 </a:t>
            </a:r>
            <a:r>
              <a:t>3</a:t>
            </a:r>
            <a:r>
              <a:t>번 핀에 연결</a:t>
            </a:r>
          </a:p>
          <a:p>
            <a:pPr marL="285750" indent="-285750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LED</a:t>
            </a:r>
            <a:r>
              <a:t>의 짧은 핀</a:t>
            </a:r>
            <a:r>
              <a:t>(-)</a:t>
            </a:r>
            <a:r>
              <a:t>은 </a:t>
            </a:r>
            <a:r>
              <a:t>GND </a:t>
            </a:r>
            <a:r>
              <a:t>핀에 연결</a:t>
            </a:r>
          </a:p>
        </p:txBody>
      </p:sp>
      <p:sp>
        <p:nvSpPr>
          <p:cNvPr id="462" name="TextBox 3"/>
          <p:cNvSpPr txBox="1"/>
          <p:nvPr/>
        </p:nvSpPr>
        <p:spPr>
          <a:xfrm>
            <a:off x="8966289" y="5848775"/>
            <a:ext cx="2607037" cy="97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 algn="r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실행 결과</a:t>
            </a:r>
            <a:br/>
            <a:r>
              <a:t>버튼을 누르면 </a:t>
            </a:r>
            <a:r>
              <a:t>LED</a:t>
            </a:r>
            <a:r>
              <a:t> 켜짐</a:t>
            </a:r>
            <a:br/>
            <a:r>
              <a:t>버튼을 떼면 </a:t>
            </a:r>
            <a:r>
              <a:t>LED </a:t>
            </a:r>
            <a:r>
              <a:t>꺼짐</a:t>
            </a:r>
          </a:p>
        </p:txBody>
      </p:sp>
      <p:sp>
        <p:nvSpPr>
          <p:cNvPr id="463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</a:t>
            </a:r>
            <a:r>
              <a:t>5</a:t>
            </a:r>
            <a:r>
              <a:t> _ RPi.GPIO</a:t>
            </a:r>
            <a:r>
              <a:t>.input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6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46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122" y="2250900"/>
            <a:ext cx="5587687" cy="422213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68" name="- 버튼 토글하기"/>
          <p:cNvSpPr txBox="1"/>
          <p:nvPr/>
        </p:nvSpPr>
        <p:spPr>
          <a:xfrm>
            <a:off x="372122" y="1797551"/>
            <a:ext cx="149372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버튼 토글하기</a:t>
            </a:r>
          </a:p>
        </p:txBody>
      </p:sp>
      <p:sp>
        <p:nvSpPr>
          <p:cNvPr id="469" name="TextBox 1"/>
          <p:cNvSpPr txBox="1"/>
          <p:nvPr/>
        </p:nvSpPr>
        <p:spPr>
          <a:xfrm>
            <a:off x="2261935" y="1829393"/>
            <a:ext cx="3838412" cy="333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500">
                <a:latin typeface="+mj-lt"/>
                <a:ea typeface="+mj-ea"/>
                <a:cs typeface="+mj-cs"/>
                <a:sym typeface="맑은 고딕"/>
              </a:defRPr>
            </a:pPr>
            <a:r>
              <a:t>* </a:t>
            </a:r>
            <a:r>
              <a:t>토글 </a:t>
            </a:r>
            <a:r>
              <a:t>: </a:t>
            </a:r>
            <a:r>
              <a:t>하나의 설정 값으로 부터 다른 값으로 전환</a:t>
            </a:r>
          </a:p>
        </p:txBody>
      </p:sp>
      <p:sp>
        <p:nvSpPr>
          <p:cNvPr id="470" name="TextBox 3"/>
          <p:cNvSpPr txBox="1"/>
          <p:nvPr/>
        </p:nvSpPr>
        <p:spPr>
          <a:xfrm>
            <a:off x="6226340" y="2925128"/>
            <a:ext cx="4972702" cy="3292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실행 결과</a:t>
            </a:r>
            <a:br/>
            <a:r>
              <a:t>버튼을 누르면 </a:t>
            </a:r>
            <a:r>
              <a:t>LED</a:t>
            </a:r>
            <a:r>
              <a:t> 켜짐</a:t>
            </a:r>
            <a:br/>
            <a:r>
              <a:t>버튼을 떼면 </a:t>
            </a:r>
            <a:r>
              <a:t>LED </a:t>
            </a:r>
            <a:r>
              <a:t>꺼짐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앞 예시와 다른 점</a:t>
            </a:r>
            <a:br/>
            <a:r>
              <a:t>앞에서는 버튼을 누르고 있어야만 </a:t>
            </a:r>
            <a:r>
              <a:t>LED </a:t>
            </a:r>
            <a:r>
              <a:t>가 켜지지만</a:t>
            </a:r>
            <a:br/>
            <a:r>
              <a:t>여기서는 버튼을 한 번만 누르면 </a:t>
            </a:r>
            <a:r>
              <a:t>LED</a:t>
            </a:r>
            <a:r>
              <a:t>가 켜짐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  </a:t>
            </a:r>
            <a:r>
              <a:t>계속 버튼을 누르고 있어야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  하는 불편한 점을 해결해주는 방법</a:t>
            </a:r>
            <a:r>
              <a:t>1</a:t>
            </a:r>
          </a:p>
        </p:txBody>
      </p:sp>
      <p:sp>
        <p:nvSpPr>
          <p:cNvPr id="471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</a:t>
            </a:r>
            <a:r>
              <a:t>5</a:t>
            </a:r>
            <a:r>
              <a:t> _ RPi.GPIO</a:t>
            </a:r>
            <a:r>
              <a:t>.input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4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파이썬 패키지 사용하기</a:t>
            </a:r>
          </a:p>
        </p:txBody>
      </p:sp>
      <p:sp>
        <p:nvSpPr>
          <p:cNvPr id="475" name="여기부터 2-2단원"/>
          <p:cNvSpPr txBox="1"/>
          <p:nvPr/>
        </p:nvSpPr>
        <p:spPr>
          <a:xfrm>
            <a:off x="2889302" y="2930474"/>
            <a:ext cx="8434649" cy="64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06 _ Rpi.GPIO.add_event_callback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8" name="Заголовок 1"/>
          <p:cNvSpPr txBox="1"/>
          <p:nvPr/>
        </p:nvSpPr>
        <p:spPr>
          <a:xfrm>
            <a:off x="2261934" y="537276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479" name="외부 인터럽트 살펴보기"/>
          <p:cNvSpPr txBox="1"/>
          <p:nvPr/>
        </p:nvSpPr>
        <p:spPr>
          <a:xfrm>
            <a:off x="359288" y="1796282"/>
            <a:ext cx="2389026" cy="38684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외부 인터럽트 살펴보기</a:t>
            </a:r>
          </a:p>
        </p:txBody>
      </p:sp>
      <p:pic>
        <p:nvPicPr>
          <p:cNvPr id="48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5401" y="2276799"/>
            <a:ext cx="4165885" cy="394417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81" name="- WiringPi GPIO 핀은 모두 외부 인터럽트를 발생 시키도록 설정O"/>
          <p:cNvSpPr txBox="1"/>
          <p:nvPr/>
        </p:nvSpPr>
        <p:spPr>
          <a:xfrm>
            <a:off x="2113379" y="6320723"/>
            <a:ext cx="6327006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WiringPi GPIO 핀은 모두 외부 인터럽트</a:t>
            </a:r>
            <a:r>
              <a:t>를 </a:t>
            </a:r>
            <a:r>
              <a:t>발생시키도록 설정</a:t>
            </a:r>
            <a:r>
              <a:t> </a:t>
            </a:r>
            <a:r>
              <a:t>가능</a:t>
            </a:r>
          </a:p>
        </p:txBody>
      </p:sp>
      <p:sp>
        <p:nvSpPr>
          <p:cNvPr id="482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</a:t>
            </a:r>
            <a:r>
              <a:t>6</a:t>
            </a:r>
            <a:r>
              <a:t> _ RPi.GPIO.</a:t>
            </a:r>
            <a:r>
              <a:t>add_event_callback</a:t>
            </a:r>
            <a:r>
              <a:t>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5" name="Заголовок 1"/>
          <p:cNvSpPr txBox="1"/>
          <p:nvPr/>
        </p:nvSpPr>
        <p:spPr>
          <a:xfrm>
            <a:off x="2261934" y="537276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48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2333" y="2512050"/>
            <a:ext cx="5140202" cy="183389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87" name="- 외부 인터럽트 처리하기"/>
          <p:cNvSpPr txBox="1"/>
          <p:nvPr/>
        </p:nvSpPr>
        <p:spPr>
          <a:xfrm>
            <a:off x="351081" y="1786757"/>
            <a:ext cx="2348192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외부 인터럽트 처리하기</a:t>
            </a:r>
          </a:p>
        </p:txBody>
      </p:sp>
      <p:sp>
        <p:nvSpPr>
          <p:cNvPr id="488" name="TextBox 1"/>
          <p:cNvSpPr txBox="1"/>
          <p:nvPr/>
        </p:nvSpPr>
        <p:spPr>
          <a:xfrm>
            <a:off x="2262739" y="4684395"/>
            <a:ext cx="7050588" cy="1831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GPIO </a:t>
            </a:r>
            <a:r>
              <a:t>핀으로 입력되는 값이 </a:t>
            </a:r>
            <a:r>
              <a:t>0</a:t>
            </a:r>
            <a:r>
              <a:t>에서 </a:t>
            </a:r>
            <a:r>
              <a:t>1</a:t>
            </a:r>
            <a:r>
              <a:t>로 또는 </a:t>
            </a:r>
            <a:r>
              <a:t>1</a:t>
            </a:r>
            <a:r>
              <a:t>에서 </a:t>
            </a:r>
            <a:r>
              <a:t>0</a:t>
            </a:r>
            <a:r>
              <a:t>으로</a:t>
            </a:r>
            <a:r>
              <a:t> </a:t>
            </a:r>
            <a:r>
              <a:t>신호가 바뀌면</a:t>
            </a:r>
            <a:br/>
            <a:r>
              <a:t>GPIO </a:t>
            </a:r>
            <a:r>
              <a:t>모듈을 통해서 </a:t>
            </a:r>
            <a:r>
              <a:t>BCM2835 </a:t>
            </a:r>
            <a:r>
              <a:t>내부에 있는 </a:t>
            </a:r>
            <a:r>
              <a:t>CPU</a:t>
            </a:r>
            <a:r>
              <a:t>로 인터럽트 신호 보냄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CPU</a:t>
            </a:r>
            <a:r>
              <a:t>는 인터럽트 신호를 받으면 하드웨어적으로 함수 호출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이 때 수행되는 함수가 외부 인터럽트 처리 함수</a:t>
            </a:r>
          </a:p>
        </p:txBody>
      </p:sp>
      <p:sp>
        <p:nvSpPr>
          <p:cNvPr id="489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</a:t>
            </a:r>
            <a:r>
              <a:t>6</a:t>
            </a:r>
            <a:r>
              <a:t> _ RPi.GPIO.</a:t>
            </a:r>
            <a:r>
              <a:t>add_event_callback</a:t>
            </a:r>
            <a:r>
              <a:t>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2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493" name="- 버튼 인터럽트로 LED 켜기"/>
          <p:cNvSpPr txBox="1"/>
          <p:nvPr/>
        </p:nvSpPr>
        <p:spPr>
          <a:xfrm>
            <a:off x="454653" y="1886000"/>
            <a:ext cx="265866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버튼 인터럽트로 LED 켜기</a:t>
            </a:r>
          </a:p>
        </p:txBody>
      </p:sp>
      <p:pic>
        <p:nvPicPr>
          <p:cNvPr id="4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574" y="2531965"/>
            <a:ext cx="5604426" cy="39238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95" name="버튼을 누르면 LED 가 켜지고,…"/>
          <p:cNvSpPr txBox="1"/>
          <p:nvPr/>
        </p:nvSpPr>
        <p:spPr>
          <a:xfrm>
            <a:off x="6515503" y="3339722"/>
            <a:ext cx="4047521" cy="242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</a:t>
            </a:r>
            <a:r>
              <a:t> 실행결과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버튼을 누르면 LED 가 켜</a:t>
            </a:r>
            <a:r>
              <a:t>짐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다시 버튼을 누르면 LED 가 꺼짐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버튼을 한 번만 눌러도 </a:t>
            </a:r>
            <a:r>
              <a:t>LED</a:t>
            </a:r>
            <a:r>
              <a:t>가 켜져 있음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br/>
            <a:r>
              <a:t>    </a:t>
            </a:r>
            <a:r>
              <a:t>계속 버튼을 누르고 있어야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  하는 불편한 점을 해결해주는 방법</a:t>
            </a:r>
            <a:r>
              <a:t>2</a:t>
            </a:r>
          </a:p>
        </p:txBody>
      </p:sp>
      <p:sp>
        <p:nvSpPr>
          <p:cNvPr id="496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</a:t>
            </a:r>
            <a:r>
              <a:t>6</a:t>
            </a:r>
            <a:r>
              <a:t> _ RPi.GPIO.</a:t>
            </a:r>
            <a:r>
              <a:t>add_event_callback</a:t>
            </a:r>
            <a:r>
              <a:t>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9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파이썬 패키지 사용하기</a:t>
            </a:r>
          </a:p>
        </p:txBody>
      </p:sp>
      <p:sp>
        <p:nvSpPr>
          <p:cNvPr id="500" name="여기부터 2-2단원"/>
          <p:cNvSpPr txBox="1"/>
          <p:nvPr/>
        </p:nvSpPr>
        <p:spPr>
          <a:xfrm>
            <a:off x="4982095" y="2863972"/>
            <a:ext cx="6341856" cy="64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07 _ threading.Thread </a:t>
            </a:r>
            <a:r>
              <a:t>클래스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3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504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07 _ .threading.Thread </a:t>
            </a:r>
            <a:r>
              <a:t>클래스</a:t>
            </a:r>
          </a:p>
        </p:txBody>
      </p:sp>
      <p:pic>
        <p:nvPicPr>
          <p:cNvPr id="50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322" y="2693082"/>
            <a:ext cx="3327907" cy="329666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06" name="쓰레드 이해하기"/>
          <p:cNvSpPr txBox="1"/>
          <p:nvPr/>
        </p:nvSpPr>
        <p:spPr>
          <a:xfrm>
            <a:off x="479321" y="1839990"/>
            <a:ext cx="1732298" cy="38684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쓰레드 이해하기</a:t>
            </a:r>
          </a:p>
        </p:txBody>
      </p:sp>
      <p:sp>
        <p:nvSpPr>
          <p:cNvPr id="507" name="TextBox 11"/>
          <p:cNvSpPr txBox="1"/>
          <p:nvPr/>
        </p:nvSpPr>
        <p:spPr>
          <a:xfrm>
            <a:off x="4023571" y="2871779"/>
            <a:ext cx="7520038" cy="298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하나의 프로세스는 하나의 쓰레드</a:t>
            </a:r>
            <a:endParaRPr sz="1600"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이 것을 ‘주 쓰레드’ 라고 부름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쓰레드는 하나의 입력을 처리하는 프로그램의 흐름</a:t>
            </a:r>
            <a:br/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주 쓰레드는 키보드 입력을 기다리다가 키보드 입력이 있으면 키보드 입력을 처리하고  다시 키보드 입력을 기다리는 형태로 동작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키보드 입력을 기다리는 동안에는 </a:t>
            </a:r>
            <a:r>
              <a:t>CPU </a:t>
            </a:r>
            <a:r>
              <a:t>에 의해 수행되지 않는 상태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511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07 _ .threading.Thread </a:t>
            </a:r>
            <a:r>
              <a:t>클래스</a:t>
            </a:r>
          </a:p>
        </p:txBody>
      </p:sp>
      <p:sp>
        <p:nvSpPr>
          <p:cNvPr id="512" name="쓰레드 이해하기"/>
          <p:cNvSpPr txBox="1"/>
          <p:nvPr/>
        </p:nvSpPr>
        <p:spPr>
          <a:xfrm>
            <a:off x="356286" y="1767945"/>
            <a:ext cx="1732298" cy="38684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쓰레드 이해하기</a:t>
            </a:r>
          </a:p>
        </p:txBody>
      </p:sp>
      <p:pic>
        <p:nvPicPr>
          <p:cNvPr id="51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286" y="2699336"/>
            <a:ext cx="3306767" cy="31247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14" name="TextBox 1"/>
          <p:cNvSpPr txBox="1"/>
          <p:nvPr/>
        </p:nvSpPr>
        <p:spPr>
          <a:xfrm>
            <a:off x="3818675" y="3661543"/>
            <a:ext cx="6847455" cy="125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둘 이상의 쓰레드가 필요한 환경은 통신 프로그램</a:t>
            </a:r>
            <a:br/>
            <a:r>
              <a:t>ex. </a:t>
            </a:r>
            <a:r>
              <a:t>온라인 게임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지역 사용자의 키보드 입력 </a:t>
            </a:r>
            <a:r>
              <a:t>+ </a:t>
            </a:r>
            <a:r>
              <a:t>원격 사용자의 키보드 입력</a:t>
            </a:r>
            <a:r>
              <a:t>(</a:t>
            </a:r>
            <a:r>
              <a:t>소켓</a:t>
            </a:r>
            <a:r>
              <a:t>, </a:t>
            </a:r>
            <a:r>
              <a:t>부쓰레드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7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51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4900143"/>
            <a:ext cx="2834533" cy="177630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51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632" y="2364856"/>
            <a:ext cx="5486581" cy="431159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20" name="- 쓰레드 생성하기"/>
          <p:cNvSpPr txBox="1"/>
          <p:nvPr/>
        </p:nvSpPr>
        <p:spPr>
          <a:xfrm>
            <a:off x="326632" y="1833920"/>
            <a:ext cx="169146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쓰레드 생성하기</a:t>
            </a:r>
          </a:p>
        </p:txBody>
      </p:sp>
      <p:sp>
        <p:nvSpPr>
          <p:cNvPr id="521" name="TextBox 1"/>
          <p:cNvSpPr txBox="1"/>
          <p:nvPr/>
        </p:nvSpPr>
        <p:spPr>
          <a:xfrm>
            <a:off x="6096000" y="2305216"/>
            <a:ext cx="4853420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01 : threading.Thread </a:t>
            </a:r>
            <a:r>
              <a:t>클래스를 이용하여 쓰레드를</a:t>
            </a:r>
            <a:br/>
            <a:r>
              <a:t>하나 생성한 후</a:t>
            </a:r>
            <a:r>
              <a:t>, </a:t>
            </a:r>
            <a:r>
              <a:t>파이썬 쉘과 동시에 작업 수행</a:t>
            </a:r>
          </a:p>
        </p:txBody>
      </p:sp>
      <p:sp>
        <p:nvSpPr>
          <p:cNvPr id="522" name="TextBox 2"/>
          <p:cNvSpPr txBox="1"/>
          <p:nvPr/>
        </p:nvSpPr>
        <p:spPr>
          <a:xfrm>
            <a:off x="6096000" y="3675198"/>
            <a:ext cx="4953933" cy="127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02 : </a:t>
            </a:r>
            <a:r>
              <a:t>주 루틴과 </a:t>
            </a:r>
            <a:r>
              <a:t>t1 </a:t>
            </a:r>
            <a:r>
              <a:t>함수가 동시에 수행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</a:t>
            </a:r>
            <a:r>
              <a:t>주 루틴은 파이썬 쉘이 직접 수행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T1 </a:t>
            </a:r>
            <a:r>
              <a:t>함수는 </a:t>
            </a:r>
            <a:r>
              <a:t>threading.Thread </a:t>
            </a:r>
            <a:r>
              <a:t>함수에 의해</a:t>
            </a:r>
            <a:r>
              <a:t> </a:t>
            </a:r>
            <a:r>
              <a:t>생성된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   쓰레드에서 수행</a:t>
            </a:r>
          </a:p>
        </p:txBody>
      </p:sp>
      <p:sp>
        <p:nvSpPr>
          <p:cNvPr id="523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07 _ .threading.Thread </a:t>
            </a:r>
            <a:r>
              <a:t>클래스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6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8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159" name="Подзаголовок 2"/>
          <p:cNvSpPr txBox="1"/>
          <p:nvPr/>
        </p:nvSpPr>
        <p:spPr>
          <a:xfrm>
            <a:off x="4259674" y="217089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 _ print </a:t>
            </a:r>
            <a:r>
              <a:t>함수</a:t>
            </a:r>
          </a:p>
        </p:txBody>
      </p:sp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" y="3049728"/>
            <a:ext cx="6426200" cy="17907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500" y="2491360"/>
            <a:ext cx="5664200" cy="2159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650" y="5182896"/>
            <a:ext cx="5803900" cy="3810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3" name="- print 함수"/>
          <p:cNvSpPr txBox="1"/>
          <p:nvPr/>
        </p:nvSpPr>
        <p:spPr>
          <a:xfrm>
            <a:off x="375220" y="1759973"/>
            <a:ext cx="1147466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print 함수</a:t>
            </a:r>
          </a:p>
        </p:txBody>
      </p:sp>
      <p:sp>
        <p:nvSpPr>
          <p:cNvPr id="164" name="01 : print 함수를 호출하여 문자열 출력"/>
          <p:cNvSpPr txBox="1"/>
          <p:nvPr/>
        </p:nvSpPr>
        <p:spPr>
          <a:xfrm>
            <a:off x="7144321" y="3235575"/>
            <a:ext cx="3620565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01 : print 함수를 호출하여 문자열 출력</a:t>
            </a:r>
          </a:p>
        </p:txBody>
      </p:sp>
      <p:sp>
        <p:nvSpPr>
          <p:cNvPr id="165" name="02 : 프로그램 실행"/>
          <p:cNvSpPr txBox="1"/>
          <p:nvPr/>
        </p:nvSpPr>
        <p:spPr>
          <a:xfrm>
            <a:off x="7131621" y="5179972"/>
            <a:ext cx="1798895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: 프로그램 실행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6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파이썬 패키지 사용하기</a:t>
            </a:r>
          </a:p>
        </p:txBody>
      </p:sp>
      <p:sp>
        <p:nvSpPr>
          <p:cNvPr id="527" name="여기부터 2-2단원"/>
          <p:cNvSpPr txBox="1"/>
          <p:nvPr/>
        </p:nvSpPr>
        <p:spPr>
          <a:xfrm>
            <a:off x="5567212" y="2863972"/>
            <a:ext cx="5756739" cy="64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08 _ </a:t>
            </a:r>
            <a:r>
              <a:t>메시지 큐 통신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531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08 _ </a:t>
            </a:r>
            <a:r>
              <a:t>메시지 큐 통신</a:t>
            </a:r>
          </a:p>
        </p:txBody>
      </p:sp>
      <p:pic>
        <p:nvPicPr>
          <p:cNvPr id="53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191" y="1936751"/>
            <a:ext cx="4749801" cy="14397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53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191" y="3609862"/>
            <a:ext cx="4749801" cy="26416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34" name="TextBox 2"/>
          <p:cNvSpPr txBox="1"/>
          <p:nvPr/>
        </p:nvSpPr>
        <p:spPr>
          <a:xfrm>
            <a:off x="5406838" y="2865121"/>
            <a:ext cx="5292783" cy="242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메시지 큐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메시지를 저장하기 위해 할당된 큐</a:t>
            </a:r>
          </a:p>
          <a:p>
            <a:pPr marL="285750" indent="-285750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Ex. </a:t>
            </a:r>
            <a:r>
              <a:t>두 개 이상의 쓰레드로 구성할 경우</a:t>
            </a:r>
            <a:r>
              <a:t>, </a:t>
            </a:r>
            <a:r>
              <a:t>쓰레드 간에</a:t>
            </a:r>
            <a:br/>
            <a:r>
              <a:t>데이터를 주고받아야 하는 경우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Ex. </a:t>
            </a:r>
            <a:r>
              <a:t>인터럽트를 사용해야 할 경우 인터럽트 처리 함수에서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쓰레드로 데이터를 보내야 하는 경우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7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53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596" y="2296574"/>
            <a:ext cx="5693547" cy="43924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39" name="- 주 루틴과 쓰레드 간 메시지 큐 통신하기"/>
          <p:cNvSpPr txBox="1"/>
          <p:nvPr/>
        </p:nvSpPr>
        <p:spPr>
          <a:xfrm>
            <a:off x="367596" y="1836278"/>
            <a:ext cx="3788676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주 루틴과 쓰레드 간 메시지 큐 통신하기</a:t>
            </a:r>
          </a:p>
        </p:txBody>
      </p:sp>
      <p:pic>
        <p:nvPicPr>
          <p:cNvPr id="54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0302" y="4800487"/>
            <a:ext cx="4203936" cy="18884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41" name="TextBox 1"/>
          <p:cNvSpPr txBox="1"/>
          <p:nvPr/>
        </p:nvSpPr>
        <p:spPr>
          <a:xfrm>
            <a:off x="6220302" y="2296574"/>
            <a:ext cx="4828270" cy="97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01 : queue.Queue </a:t>
            </a:r>
            <a:r>
              <a:t>클래스를 이용하여 메시지 큐를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생성한 후</a:t>
            </a:r>
            <a:r>
              <a:t>, </a:t>
            </a:r>
            <a:r>
              <a:t>메시지 큐를 이용하여 파이썬 쉘과 쓰레드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간에 메시지 주고받기</a:t>
            </a:r>
          </a:p>
        </p:txBody>
      </p:sp>
      <p:sp>
        <p:nvSpPr>
          <p:cNvPr id="542" name="TextBox 3"/>
          <p:cNvSpPr txBox="1"/>
          <p:nvPr/>
        </p:nvSpPr>
        <p:spPr>
          <a:xfrm>
            <a:off x="6220302" y="4353788"/>
            <a:ext cx="265336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02 : </a:t>
            </a:r>
            <a:r>
              <a:t>메시지가 전달되어 출력</a:t>
            </a:r>
          </a:p>
        </p:txBody>
      </p:sp>
      <p:sp>
        <p:nvSpPr>
          <p:cNvPr id="543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08 _ </a:t>
            </a:r>
            <a:r>
              <a:t>메시지 큐 통신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6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외부 디바이스 붙이기</a:t>
            </a:r>
          </a:p>
        </p:txBody>
      </p:sp>
      <p:sp>
        <p:nvSpPr>
          <p:cNvPr id="547" name="여기부터 2-2단원"/>
          <p:cNvSpPr txBox="1"/>
          <p:nvPr/>
        </p:nvSpPr>
        <p:spPr>
          <a:xfrm>
            <a:off x="4150821" y="2863972"/>
            <a:ext cx="7173129" cy="64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01 _ L9110S </a:t>
            </a:r>
            <a:r>
              <a:t>모터 드라이버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551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01_ L9110S </a:t>
            </a:r>
            <a:r>
              <a:t>모터 드라이버 붙이기</a:t>
            </a:r>
          </a:p>
        </p:txBody>
      </p:sp>
      <p:sp>
        <p:nvSpPr>
          <p:cNvPr id="552" name="- L9110S"/>
          <p:cNvSpPr txBox="1"/>
          <p:nvPr/>
        </p:nvSpPr>
        <p:spPr>
          <a:xfrm>
            <a:off x="629220" y="1748788"/>
            <a:ext cx="101507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L9110S</a:t>
            </a:r>
          </a:p>
        </p:txBody>
      </p:sp>
      <p:sp>
        <p:nvSpPr>
          <p:cNvPr id="553" name="저용량 모터를 구동하기 위한 드라이버…"/>
          <p:cNvSpPr txBox="1"/>
          <p:nvPr/>
        </p:nvSpPr>
        <p:spPr>
          <a:xfrm>
            <a:off x="351964" y="5398285"/>
            <a:ext cx="6357626" cy="127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저용량 모터를 구동하기 위한 드라이버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2개의 DC 모터를 구동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모터 드라이버에 있는 L9110S 칩은 모터로 각각 800mA 전류 공급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동작 전압은 2.5V ~ 12V</a:t>
            </a:r>
          </a:p>
        </p:txBody>
      </p:sp>
      <p:pic>
        <p:nvPicPr>
          <p:cNvPr id="554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964" y="2474647"/>
            <a:ext cx="3270467" cy="274036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55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9774" y="2277913"/>
            <a:ext cx="6909156" cy="292115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8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5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258" y="2408364"/>
            <a:ext cx="5253093" cy="29594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60" name="- L9110S 모터 드라이버 회로 구성하기"/>
          <p:cNvSpPr txBox="1"/>
          <p:nvPr/>
        </p:nvSpPr>
        <p:spPr>
          <a:xfrm>
            <a:off x="389536" y="1803392"/>
            <a:ext cx="364199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L9110S 모터 드라이버 회로 구성하기</a:t>
            </a:r>
          </a:p>
        </p:txBody>
      </p:sp>
      <p:sp>
        <p:nvSpPr>
          <p:cNvPr id="561" name="B-IA, B-IB를 각각 라즈베리파이 보드의 GPIO18, GPIO17번 핀에 연결…"/>
          <p:cNvSpPr txBox="1"/>
          <p:nvPr/>
        </p:nvSpPr>
        <p:spPr>
          <a:xfrm>
            <a:off x="2044462" y="5641082"/>
            <a:ext cx="6924263" cy="97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B-IA, B-IB를 각각 라즈베리파이 보드의 GPIO18, GPIO17번 핀에 연결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 A-IA, A-IB를 각각 라즈베리파이 보드의 GPIO19, GPIO16번 핀에 연결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L9110S의 VCC, GND는 각각 모터 배터리의 VCC, GND에 연결</a:t>
            </a:r>
          </a:p>
        </p:txBody>
      </p:sp>
      <p:sp>
        <p:nvSpPr>
          <p:cNvPr id="562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01_ L9110S </a:t>
            </a:r>
            <a:r>
              <a:t>모터 드라이버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5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566" name="- 모터 회전 시켜보기"/>
          <p:cNvSpPr txBox="1"/>
          <p:nvPr/>
        </p:nvSpPr>
        <p:spPr>
          <a:xfrm>
            <a:off x="461580" y="1814753"/>
            <a:ext cx="195271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모터 회전 시켜보기</a:t>
            </a:r>
          </a:p>
        </p:txBody>
      </p:sp>
      <p:sp>
        <p:nvSpPr>
          <p:cNvPr id="567" name="- 왼쪽 모터 회전시켜보기"/>
          <p:cNvSpPr txBox="1"/>
          <p:nvPr/>
        </p:nvSpPr>
        <p:spPr>
          <a:xfrm>
            <a:off x="6627084" y="3179690"/>
            <a:ext cx="234819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왼쪽 모터 회전시켜보기</a:t>
            </a:r>
          </a:p>
        </p:txBody>
      </p:sp>
      <p:sp>
        <p:nvSpPr>
          <p:cNvPr id="568" name="-"/>
          <p:cNvSpPr txBox="1"/>
          <p:nvPr/>
        </p:nvSpPr>
        <p:spPr>
          <a:xfrm>
            <a:off x="5747320" y="3249928"/>
            <a:ext cx="18026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569" name="- 왼쪽 모터가 전진, 정지, 후진, 정지 반복"/>
          <p:cNvSpPr txBox="1"/>
          <p:nvPr/>
        </p:nvSpPr>
        <p:spPr>
          <a:xfrm>
            <a:off x="6627084" y="3575339"/>
            <a:ext cx="378147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왼쪽 모터가 전진, 정지, 후진, 정지 반복</a:t>
            </a:r>
          </a:p>
        </p:txBody>
      </p:sp>
      <p:pic>
        <p:nvPicPr>
          <p:cNvPr id="570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580" y="2391871"/>
            <a:ext cx="5873896" cy="388713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71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2934" y="4750006"/>
            <a:ext cx="7203290" cy="15290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72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01_ L9110S </a:t>
            </a:r>
            <a:r>
              <a:t>모터 드라이버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5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외부 디바이스 붙이기</a:t>
            </a:r>
          </a:p>
        </p:txBody>
      </p:sp>
      <p:sp>
        <p:nvSpPr>
          <p:cNvPr id="576" name="여기부터 2-2단원"/>
          <p:cNvSpPr txBox="1"/>
          <p:nvPr/>
        </p:nvSpPr>
        <p:spPr>
          <a:xfrm>
            <a:off x="1856508" y="2863972"/>
            <a:ext cx="9467443" cy="1193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02 _ Serial</a:t>
            </a:r>
            <a:r>
              <a:t>에 </a:t>
            </a:r>
            <a:r>
              <a:t>HM10 </a:t>
            </a:r>
            <a:r>
              <a:t>블루투스</a:t>
            </a:r>
          </a:p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디바이스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9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580" name="Подзаголовок 2"/>
          <p:cNvSpPr txBox="1"/>
          <p:nvPr/>
        </p:nvSpPr>
        <p:spPr>
          <a:xfrm>
            <a:off x="4248591" y="239256"/>
            <a:ext cx="3955499" cy="32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4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02 _ Serial</a:t>
            </a:r>
            <a:r>
              <a:t>에 </a:t>
            </a:r>
            <a:r>
              <a:t>HM10 </a:t>
            </a:r>
            <a:r>
              <a:t>블루투스 디바이스 붙이기</a:t>
            </a:r>
          </a:p>
        </p:txBody>
      </p:sp>
      <p:pic>
        <p:nvPicPr>
          <p:cNvPr id="58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00" y="2211373"/>
            <a:ext cx="1930400" cy="17780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82" name="블루투스 통신과 Serial 통신을 연결해주는 디바이스…"/>
          <p:cNvSpPr txBox="1"/>
          <p:nvPr/>
        </p:nvSpPr>
        <p:spPr>
          <a:xfrm>
            <a:off x="2568400" y="2505669"/>
            <a:ext cx="7436354" cy="125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HM10 </a:t>
            </a:r>
            <a:r>
              <a:t>블루투스 디바이스</a:t>
            </a:r>
            <a:br/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블루투스 통신과 Serial 통신을 연결해주는 디바이스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모바일 기기의 블루투스 마스터 모듈을 라즈베리 파이의 Serial 통신 모듈로 연결</a:t>
            </a:r>
          </a:p>
        </p:txBody>
      </p:sp>
      <p:pic>
        <p:nvPicPr>
          <p:cNvPr id="58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" y="4125105"/>
            <a:ext cx="4639713" cy="264731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84" name="- 라즈베리파이가 가지고있는 핀…"/>
          <p:cNvSpPr txBox="1"/>
          <p:nvPr/>
        </p:nvSpPr>
        <p:spPr>
          <a:xfrm>
            <a:off x="5196371" y="4557390"/>
            <a:ext cx="6143246" cy="184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Serial </a:t>
            </a:r>
            <a:r>
              <a:t>핀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라즈베리파이가 가지고있는 핀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GPIO14, GPIO15번 핀이 각각 TX, RX 핀으로 라즈베리파이 칩</a:t>
            </a:r>
            <a:br/>
            <a:r>
              <a:t>내부에 있는 UART 모듈이 사용하는 편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TX, RX 핀을 각각 라즈베리파이의 RX, TX핀에 연결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7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58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947" y="2932477"/>
            <a:ext cx="6353365" cy="374373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89" name="- 블루투스 통신 테스트 하기"/>
          <p:cNvSpPr txBox="1"/>
          <p:nvPr/>
        </p:nvSpPr>
        <p:spPr>
          <a:xfrm>
            <a:off x="246142" y="1883380"/>
            <a:ext cx="2887811" cy="41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블루투스 통신 테스트 하기</a:t>
            </a:r>
          </a:p>
        </p:txBody>
      </p:sp>
      <p:sp>
        <p:nvSpPr>
          <p:cNvPr id="590" name="HM10 디바이스를 이용하여 안드로이드 디바이스 로 부터 라즈베리파이로 데이터 보내기…"/>
          <p:cNvSpPr txBox="1"/>
          <p:nvPr/>
        </p:nvSpPr>
        <p:spPr>
          <a:xfrm>
            <a:off x="6649311" y="2297407"/>
            <a:ext cx="4853843" cy="1831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HM10 디바이스를 이용하여 안드로이드 디바이스</a:t>
            </a:r>
            <a:br/>
            <a:r>
              <a:t>로 부터 라즈베리파이로 데이터 보내기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serial.Serial 함수를 이용하여 /dev/ttyS0 을 열기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BLEJoystick 앱으로부터 데이터 받기</a:t>
            </a:r>
          </a:p>
        </p:txBody>
      </p:sp>
      <p:sp>
        <p:nvSpPr>
          <p:cNvPr id="591" name="* 연결된 하드웨어 장치를 제어할 수 있는 앱"/>
          <p:cNvSpPr txBox="1"/>
          <p:nvPr/>
        </p:nvSpPr>
        <p:spPr>
          <a:xfrm>
            <a:off x="6701249" y="4046990"/>
            <a:ext cx="3350066" cy="333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* 연결된 하드웨어 장치를 제어할 수 있는 앱</a:t>
            </a:r>
          </a:p>
        </p:txBody>
      </p:sp>
      <p:sp>
        <p:nvSpPr>
          <p:cNvPr id="592" name="Подзаголовок 2"/>
          <p:cNvSpPr txBox="1"/>
          <p:nvPr/>
        </p:nvSpPr>
        <p:spPr>
          <a:xfrm>
            <a:off x="4248591" y="239256"/>
            <a:ext cx="3955499" cy="32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4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02 _ Serial</a:t>
            </a:r>
            <a:r>
              <a:t>에 </a:t>
            </a:r>
            <a:r>
              <a:t>HM10 </a:t>
            </a:r>
            <a:r>
              <a:t>블루투스 디바이스 붙이기</a:t>
            </a:r>
          </a:p>
        </p:txBody>
      </p:sp>
      <p:pic>
        <p:nvPicPr>
          <p:cNvPr id="593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1520" y="4439851"/>
            <a:ext cx="3324773" cy="223635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6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8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16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450" y="3032347"/>
            <a:ext cx="6946900" cy="1968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7750" y="5342837"/>
            <a:ext cx="3746500" cy="11176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0200" y="2474456"/>
            <a:ext cx="5664200" cy="2159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2" name="- while"/>
          <p:cNvSpPr txBox="1"/>
          <p:nvPr/>
        </p:nvSpPr>
        <p:spPr>
          <a:xfrm>
            <a:off x="349820" y="1767976"/>
            <a:ext cx="76471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while</a:t>
            </a:r>
          </a:p>
        </p:txBody>
      </p:sp>
      <p:pic>
        <p:nvPicPr>
          <p:cNvPr id="17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4000" y="5342837"/>
            <a:ext cx="5816600" cy="7620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4" name="- 키보드 인터럽트 발생"/>
          <p:cNvSpPr txBox="1"/>
          <p:nvPr/>
        </p:nvSpPr>
        <p:spPr>
          <a:xfrm>
            <a:off x="9874250" y="5585831"/>
            <a:ext cx="2010814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키보드 인터럽트 발생</a:t>
            </a:r>
          </a:p>
        </p:txBody>
      </p:sp>
      <p:sp>
        <p:nvSpPr>
          <p:cNvPr id="175" name="01 : while True 문을 수행하여 무한 반복"/>
          <p:cNvSpPr txBox="1"/>
          <p:nvPr/>
        </p:nvSpPr>
        <p:spPr>
          <a:xfrm>
            <a:off x="7703121" y="3052441"/>
            <a:ext cx="382248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01 : while True 문을 수행하여 무한 반복</a:t>
            </a:r>
          </a:p>
        </p:txBody>
      </p:sp>
      <p:sp>
        <p:nvSpPr>
          <p:cNvPr id="176" name="02 : 프로그램 실행"/>
          <p:cNvSpPr txBox="1"/>
          <p:nvPr/>
        </p:nvSpPr>
        <p:spPr>
          <a:xfrm>
            <a:off x="10141466" y="5280423"/>
            <a:ext cx="1798895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: 프로그램 실행</a:t>
            </a:r>
          </a:p>
        </p:txBody>
      </p:sp>
      <p:sp>
        <p:nvSpPr>
          <p:cNvPr id="177" name="Подзаголовок 2"/>
          <p:cNvSpPr txBox="1"/>
          <p:nvPr/>
        </p:nvSpPr>
        <p:spPr>
          <a:xfrm>
            <a:off x="4259674" y="217089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 _ print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6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외부 디바이스 붙이기</a:t>
            </a:r>
          </a:p>
        </p:txBody>
      </p:sp>
      <p:sp>
        <p:nvSpPr>
          <p:cNvPr id="597" name="여기부터 2-2단원"/>
          <p:cNvSpPr txBox="1"/>
          <p:nvPr/>
        </p:nvSpPr>
        <p:spPr>
          <a:xfrm>
            <a:off x="4150821" y="2863972"/>
            <a:ext cx="7173129" cy="1193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03 _ SPI</a:t>
            </a:r>
            <a:r>
              <a:t> 버스에 </a:t>
            </a:r>
            <a:r>
              <a:t>MCP3208</a:t>
            </a:r>
          </a:p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디바이스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0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60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037" y="2243539"/>
            <a:ext cx="4229101" cy="152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60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996" y="4447309"/>
            <a:ext cx="4150877" cy="230495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03" name="- MCP3208 ADC 디바이스"/>
          <p:cNvSpPr txBox="1"/>
          <p:nvPr/>
        </p:nvSpPr>
        <p:spPr>
          <a:xfrm>
            <a:off x="337995" y="1740842"/>
            <a:ext cx="264844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MCP3208 ADC 디바이스</a:t>
            </a:r>
          </a:p>
        </p:txBody>
      </p:sp>
      <p:sp>
        <p:nvSpPr>
          <p:cNvPr id="604" name="- SPI 버스 구조"/>
          <p:cNvSpPr txBox="1"/>
          <p:nvPr/>
        </p:nvSpPr>
        <p:spPr>
          <a:xfrm>
            <a:off x="253051" y="4016459"/>
            <a:ext cx="5008554" cy="60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SPI 버스 구조</a:t>
            </a:r>
            <a:r>
              <a:t> </a:t>
            </a:r>
            <a:r>
              <a:rPr sz="1400"/>
              <a:t>(</a:t>
            </a:r>
            <a:r>
              <a:rPr sz="1400"/>
              <a:t>라즈베리파이에 </a:t>
            </a:r>
            <a:r>
              <a:rPr sz="1400"/>
              <a:t>2</a:t>
            </a:r>
            <a:r>
              <a:rPr sz="1400"/>
              <a:t>개의 </a:t>
            </a:r>
            <a:r>
              <a:rPr sz="1400"/>
              <a:t>SPI </a:t>
            </a:r>
            <a:r>
              <a:rPr sz="1400"/>
              <a:t>모듈을 연결한 그림</a:t>
            </a:r>
            <a:r>
              <a:rPr sz="1400"/>
              <a:t>)</a:t>
            </a:r>
            <a:endParaRPr sz="1400"/>
          </a:p>
        </p:txBody>
      </p:sp>
      <p:sp>
        <p:nvSpPr>
          <p:cNvPr id="605" name="12비트 해상도(0~4095 값)의 ADC 변환기…"/>
          <p:cNvSpPr txBox="1"/>
          <p:nvPr/>
        </p:nvSpPr>
        <p:spPr>
          <a:xfrm>
            <a:off x="4664426" y="1934267"/>
            <a:ext cx="6033934" cy="211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12비트 해상도(0~4095 값)의 ADC 변환기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8개의 단일 종단 입력 또는 4개의 차동 입력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통신 : SPI 프로토콜과 호환가능한 간단한 직렬 인터페이스 사용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최대 100ksps의 속도로 변환</a:t>
            </a:r>
          </a:p>
        </p:txBody>
      </p:sp>
      <p:sp>
        <p:nvSpPr>
          <p:cNvPr id="606" name="라즈베리파이에 2개의 SPI 모듈을 연결한 그림…"/>
          <p:cNvSpPr txBox="1"/>
          <p:nvPr/>
        </p:nvSpPr>
        <p:spPr>
          <a:xfrm>
            <a:off x="4705070" y="4403306"/>
            <a:ext cx="5727194" cy="2438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CE, SCLK, MISO, MOSI 와 같이 4개의 핀 필요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SPI 통신은 데이터 핀이 2개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동시에 양방향 통신이 가능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CE : 칩을 선택하는 핀으로 SPI 디바이스 당 하나의 핀 연결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SCLK : 클록 핀 (클록 신호에 맞춰 데이터를 주고받음)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MISO : 디바이스로부터 라즈베리파이로 들어오는 데이터 핀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MOSI : 라즈베리파이에서 디바이스로 나가는 데이터 핀</a:t>
            </a:r>
          </a:p>
        </p:txBody>
      </p:sp>
      <p:sp>
        <p:nvSpPr>
          <p:cNvPr id="607" name="Подзаголовок 2"/>
          <p:cNvSpPr txBox="1"/>
          <p:nvPr/>
        </p:nvSpPr>
        <p:spPr>
          <a:xfrm>
            <a:off x="4248591" y="239256"/>
            <a:ext cx="3955499" cy="32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4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03 _ SPI </a:t>
            </a:r>
            <a:r>
              <a:t>버스에 </a:t>
            </a:r>
            <a:r>
              <a:t>MCP3208 </a:t>
            </a:r>
            <a:r>
              <a:t>디바이스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61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327" y="2293040"/>
            <a:ext cx="3936672" cy="43257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12" name="Подзаголовок 2"/>
          <p:cNvSpPr txBox="1"/>
          <p:nvPr/>
        </p:nvSpPr>
        <p:spPr>
          <a:xfrm>
            <a:off x="4248591" y="239256"/>
            <a:ext cx="3955499" cy="32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4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03 _ SPI </a:t>
            </a:r>
            <a:r>
              <a:t>버스에 </a:t>
            </a:r>
            <a:r>
              <a:t>MCP3208 </a:t>
            </a:r>
            <a:r>
              <a:t>디바이스 붙이기</a:t>
            </a:r>
          </a:p>
        </p:txBody>
      </p:sp>
      <p:sp>
        <p:nvSpPr>
          <p:cNvPr id="613" name="TextBox 3"/>
          <p:cNvSpPr txBox="1"/>
          <p:nvPr/>
        </p:nvSpPr>
        <p:spPr>
          <a:xfrm>
            <a:off x="317327" y="1772267"/>
            <a:ext cx="303276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MCP3208 </a:t>
            </a:r>
            <a:r>
              <a:t>기본 회로 구성하기</a:t>
            </a:r>
          </a:p>
        </p:txBody>
      </p:sp>
      <p:sp>
        <p:nvSpPr>
          <p:cNvPr id="614" name="GPIO8, GPIO7, GPIO10, GPIO9, GPIO11 번 핀이 ((각각 CE0, CE1, MOSI, MISO, SCLK 핀으로)) 라즈베리파이 칩 내부에 있는 SPI 모듈이 사용하는 핀…"/>
          <p:cNvSpPr txBox="1"/>
          <p:nvPr/>
        </p:nvSpPr>
        <p:spPr>
          <a:xfrm>
            <a:off x="4603096" y="2027190"/>
            <a:ext cx="6669816" cy="210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MCP 3208 </a:t>
            </a:r>
            <a:r>
              <a:t>디바이스의 </a:t>
            </a:r>
            <a:r>
              <a:t>CS/SHDN, CLK, Dout, Din </a:t>
            </a:r>
            <a:r>
              <a:t>핀을</a:t>
            </a:r>
            <a:br/>
            <a:r>
              <a:t>각각 라즈베리파이의 </a:t>
            </a:r>
            <a:r>
              <a:t>CE0, SCLK, MISO, MOSI </a:t>
            </a:r>
            <a:r>
              <a:t>핀에 연결</a:t>
            </a: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CS/SHDN </a:t>
            </a:r>
            <a:r>
              <a:t>핀의 경우 </a:t>
            </a:r>
            <a:r>
              <a:t>CE1</a:t>
            </a:r>
            <a:r>
              <a:t>에 연결 가능</a:t>
            </a: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GPIO8, GPIO7, GPIO10, GPIO9, GPIO11 번 핀이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  각각 CE0, CE1, MOSI, MISO, SCLK 핀으로 라즈베리파이 칩 내부에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  있는 SPI 모듈이 사용하는 핀</a:t>
            </a:r>
          </a:p>
        </p:txBody>
      </p:sp>
      <p:pic>
        <p:nvPicPr>
          <p:cNvPr id="61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3096" y="4166949"/>
            <a:ext cx="4391276" cy="245179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8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외부 디바이스 붙이기</a:t>
            </a:r>
          </a:p>
        </p:txBody>
      </p:sp>
      <p:sp>
        <p:nvSpPr>
          <p:cNvPr id="619" name="여기부터 2-2단원"/>
          <p:cNvSpPr txBox="1"/>
          <p:nvPr/>
        </p:nvSpPr>
        <p:spPr>
          <a:xfrm>
            <a:off x="4150821" y="2863972"/>
            <a:ext cx="7173129" cy="1193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04 _ I2C</a:t>
            </a:r>
            <a:r>
              <a:t> 버스에 </a:t>
            </a:r>
            <a:r>
              <a:t>PCA9685</a:t>
            </a:r>
          </a:p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디바이스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2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623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04 _ I2C</a:t>
            </a:r>
            <a:r>
              <a:t> 버스에 </a:t>
            </a:r>
            <a:r>
              <a:t>PCA9685 </a:t>
            </a:r>
            <a:r>
              <a:t>디바이스 붙이기</a:t>
            </a:r>
          </a:p>
        </p:txBody>
      </p:sp>
      <p:pic>
        <p:nvPicPr>
          <p:cNvPr id="62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2164949"/>
            <a:ext cx="5130800" cy="14478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25" name="I2C 버스로 제어하는 16 채널 LED 제어기…"/>
          <p:cNvSpPr txBox="1"/>
          <p:nvPr/>
        </p:nvSpPr>
        <p:spPr>
          <a:xfrm>
            <a:off x="5671120" y="1832507"/>
            <a:ext cx="4684750" cy="185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I2C 버스로 제어하는 16 채널 LED 제어기</a:t>
            </a: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LCD RGBA 컬러 후면 광 응용에 최적화</a:t>
            </a: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40~1000Hz 주파수</a:t>
            </a: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모든 출력은 하나의 PWM 주파수에 고정</a:t>
            </a: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각 LED 출력은 개별적으로 12비트 해상도인 4096단계</a:t>
            </a:r>
          </a:p>
        </p:txBody>
      </p:sp>
      <p:pic>
        <p:nvPicPr>
          <p:cNvPr id="62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400" y="4463164"/>
            <a:ext cx="3880357" cy="211247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27" name="- I2C 버스 구조"/>
          <p:cNvSpPr txBox="1"/>
          <p:nvPr/>
        </p:nvSpPr>
        <p:spPr>
          <a:xfrm>
            <a:off x="279399" y="4009814"/>
            <a:ext cx="151749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I2C 버스 구조</a:t>
            </a:r>
          </a:p>
        </p:txBody>
      </p:sp>
      <p:sp>
        <p:nvSpPr>
          <p:cNvPr id="628" name="하나 이상의 Master와 하나 이상의 Slave로 구성…"/>
          <p:cNvSpPr txBox="1"/>
          <p:nvPr/>
        </p:nvSpPr>
        <p:spPr>
          <a:xfrm>
            <a:off x="4238206" y="4396661"/>
            <a:ext cx="6732308" cy="2362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하나 이상의 Master와 하나 이상의 Slave로 구성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   Master : 라즈베리파이나 아두이노와 같은 보드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   Slave : 라즈베리파이나 아두이노 보드에 붙여서 기능을 확장할 수 있는 디바이스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SCL, SDA 와 같이 2개의 핀 필요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   SCL : 클록 핀 (클록 신호에 맞춰 마스터와 슬레이브 간에 데이터를 주고받음)</a:t>
            </a:r>
          </a:p>
          <a:p>
            <a:pPr>
              <a:defRPr sz="1600">
                <a:latin typeface="+mj-lt"/>
                <a:ea typeface="+mj-ea"/>
                <a:cs typeface="+mj-cs"/>
                <a:sym typeface="맑은 고딕"/>
              </a:defRPr>
            </a:pPr>
            <a:r>
              <a:t>   SDA </a:t>
            </a:r>
            <a:br/>
            <a:r>
              <a:t>   1. 데이터를 주고받는 핀</a:t>
            </a:r>
            <a:br/>
            <a:r>
              <a:t>   2. 양 방향으로 데이터 이동 가능</a:t>
            </a:r>
          </a:p>
        </p:txBody>
      </p:sp>
      <p:sp>
        <p:nvSpPr>
          <p:cNvPr id="629" name="TextBox 1"/>
          <p:cNvSpPr txBox="1"/>
          <p:nvPr/>
        </p:nvSpPr>
        <p:spPr>
          <a:xfrm>
            <a:off x="279399" y="1669687"/>
            <a:ext cx="2762516" cy="666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PCA9685 PWM </a:t>
            </a:r>
            <a:r>
              <a:t>디바이스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2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6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167" y="2422418"/>
            <a:ext cx="5603934" cy="388929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34" name="- I2C 버스에 PCA9685 디바이스 붙이기"/>
          <p:cNvSpPr txBox="1"/>
          <p:nvPr/>
        </p:nvSpPr>
        <p:spPr>
          <a:xfrm>
            <a:off x="357166" y="1833470"/>
            <a:ext cx="3809536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I2C 버스에 PCA9685 디바이스 붙이기</a:t>
            </a:r>
          </a:p>
        </p:txBody>
      </p:sp>
      <p:sp>
        <p:nvSpPr>
          <p:cNvPr id="635" name="GPIO2, GPIO 3번 핀이 각각 SDA, SCL 핀으로 라즈베리파이 칩 내부에 있는 I2C 모듈이 사용…"/>
          <p:cNvSpPr txBox="1"/>
          <p:nvPr/>
        </p:nvSpPr>
        <p:spPr>
          <a:xfrm>
            <a:off x="6230901" y="3429000"/>
            <a:ext cx="4741995" cy="155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PCA9685 </a:t>
            </a:r>
            <a:r>
              <a:t>디바이스의 </a:t>
            </a:r>
            <a:r>
              <a:t>SDA, SCL </a:t>
            </a:r>
            <a:r>
              <a:t>핀을</a:t>
            </a:r>
            <a:br/>
            <a:r>
              <a:t>각각 라즈베리파이의 </a:t>
            </a:r>
            <a:r>
              <a:t>SDA, SCL </a:t>
            </a:r>
            <a:r>
              <a:t>핀에 연결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GPIO2, GPIO 3번 핀이 각각 SDA, SCL 핀으로</a:t>
            </a:r>
            <a:br/>
            <a:r>
              <a:t>라즈베리파이 칩 내부에 있는 I2C 모듈이 사용</a:t>
            </a:r>
          </a:p>
        </p:txBody>
      </p:sp>
      <p:sp>
        <p:nvSpPr>
          <p:cNvPr id="636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04 _ I2C</a:t>
            </a:r>
            <a:r>
              <a:t> 버스에 </a:t>
            </a:r>
            <a:r>
              <a:t>PCA9685 </a:t>
            </a:r>
            <a:r>
              <a:t>디바이스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9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외부 디바이스 붙이기</a:t>
            </a:r>
          </a:p>
        </p:txBody>
      </p:sp>
      <p:sp>
        <p:nvSpPr>
          <p:cNvPr id="640" name="여기부터 2-2단원"/>
          <p:cNvSpPr txBox="1"/>
          <p:nvPr/>
        </p:nvSpPr>
        <p:spPr>
          <a:xfrm>
            <a:off x="4150821" y="2863972"/>
            <a:ext cx="7173129" cy="1193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05 _ I2C</a:t>
            </a:r>
            <a:r>
              <a:t> 버스에 </a:t>
            </a:r>
            <a:r>
              <a:t>MPU6050</a:t>
            </a:r>
          </a:p>
          <a:p>
            <a:pPr algn="r">
              <a:defRPr b="1" sz="3400">
                <a:latin typeface="+mj-lt"/>
                <a:ea typeface="+mj-ea"/>
                <a:cs typeface="+mj-cs"/>
                <a:sym typeface="맑은 고딕"/>
              </a:defRPr>
            </a:pPr>
            <a:r>
              <a:t>디바이스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3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644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4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05 _ I2C </a:t>
            </a:r>
            <a:r>
              <a:t>버스에 </a:t>
            </a:r>
            <a:r>
              <a:t>MPU6050 </a:t>
            </a:r>
            <a:r>
              <a:t>디바이스 붙이기</a:t>
            </a:r>
          </a:p>
        </p:txBody>
      </p:sp>
      <p:pic>
        <p:nvPicPr>
          <p:cNvPr id="64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036" y="2697027"/>
            <a:ext cx="2836264" cy="326818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46" name="- MPU6050 가속도 자이로 센서"/>
          <p:cNvSpPr txBox="1"/>
          <p:nvPr/>
        </p:nvSpPr>
        <p:spPr>
          <a:xfrm>
            <a:off x="527620" y="1891848"/>
            <a:ext cx="303276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MPU6050 가속도 자이로 센서</a:t>
            </a:r>
          </a:p>
        </p:txBody>
      </p:sp>
      <p:sp>
        <p:nvSpPr>
          <p:cNvPr id="647" name="하나의 칩 안에 MEMS 가속도 센서와 MEMS 자이로 센서 보유…"/>
          <p:cNvSpPr txBox="1"/>
          <p:nvPr/>
        </p:nvSpPr>
        <p:spPr>
          <a:xfrm>
            <a:off x="3560383" y="3038456"/>
            <a:ext cx="6527142" cy="268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하나의 칩 안에 MEMS 가속도 센서와 MEMS 자이로 센서 보유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MEMS(Micro Electro Mechanical System)</a:t>
            </a:r>
            <a:br/>
            <a:r>
              <a:t>미세 전자기계 시스템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반도체 제조 공정 기술을 기반으로 한 마이크로미터나 밀리미터 크기의</a:t>
            </a:r>
            <a:br/>
            <a:r>
              <a:t>초소형 정밀기계 제작 기술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각 채널에 대해 16 비트 크기의 값을 출력해주는 ADC 모듈 보유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65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102" y="2505238"/>
            <a:ext cx="5600688" cy="381387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2" name="- I2C 버스에 MPU6050 디바이스 붙이기"/>
          <p:cNvSpPr txBox="1"/>
          <p:nvPr/>
        </p:nvSpPr>
        <p:spPr>
          <a:xfrm>
            <a:off x="401102" y="1834734"/>
            <a:ext cx="3847487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I2C 버스에 MPU6050 디바이스 붙이기</a:t>
            </a:r>
          </a:p>
        </p:txBody>
      </p:sp>
      <p:sp>
        <p:nvSpPr>
          <p:cNvPr id="653" name="GPIO2, GPIO3번 핀이 각각 SDA, SCL 핀으로 라즈베리파이 칩 내부에 있는 I2C 모듈이 사용…"/>
          <p:cNvSpPr txBox="1"/>
          <p:nvPr/>
        </p:nvSpPr>
        <p:spPr>
          <a:xfrm>
            <a:off x="6190212" y="3517669"/>
            <a:ext cx="4678483" cy="155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MPU6050 </a:t>
            </a:r>
            <a:r>
              <a:t>디바이스의 </a:t>
            </a:r>
            <a:r>
              <a:t>SDA, SCL </a:t>
            </a:r>
            <a:r>
              <a:t>핀을</a:t>
            </a:r>
            <a:br/>
            <a:r>
              <a:t>각각 라즈베리파이의 </a:t>
            </a:r>
            <a:r>
              <a:t>SDA, SCL </a:t>
            </a:r>
            <a:r>
              <a:t>핀에 연결</a:t>
            </a: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180472" indent="-180472">
              <a:buSzPct val="100000"/>
              <a:buChar char="-"/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GPIO2, GPIO3번 핀이 각각 SDA, SCL 핀으로</a:t>
            </a:r>
            <a:br/>
            <a:r>
              <a:t>라즈베리파이 칩 내부에 있는 I2C 모듈이 사용</a:t>
            </a:r>
          </a:p>
        </p:txBody>
      </p:sp>
      <p:sp>
        <p:nvSpPr>
          <p:cNvPr id="654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4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05 _ I2C </a:t>
            </a:r>
            <a:r>
              <a:t>버스에 </a:t>
            </a:r>
            <a:r>
              <a:t>MPU6050 </a:t>
            </a:r>
            <a:r>
              <a:t>디바이스 붙이기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7" name="Параллелограмм 17"/>
          <p:cNvSpPr/>
          <p:nvPr/>
        </p:nvSpPr>
        <p:spPr>
          <a:xfrm>
            <a:off x="-5119" y="-9527"/>
            <a:ext cx="5385193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3B3838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658" name="Заголовок 1"/>
          <p:cNvSpPr txBox="1"/>
          <p:nvPr/>
        </p:nvSpPr>
        <p:spPr>
          <a:xfrm>
            <a:off x="435969" y="780203"/>
            <a:ext cx="3246672" cy="1353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NEXT WEEK</a:t>
            </a:r>
            <a:endParaRPr spc="110" sz="4400"/>
          </a:p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PLAN</a:t>
            </a:r>
          </a:p>
        </p:txBody>
      </p:sp>
      <p:sp>
        <p:nvSpPr>
          <p:cNvPr id="659" name="Прямая соединительная линия 27"/>
          <p:cNvSpPr/>
          <p:nvPr/>
        </p:nvSpPr>
        <p:spPr>
          <a:xfrm>
            <a:off x="548362" y="2627706"/>
            <a:ext cx="657246" cy="2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0" name="Подзаголовок 2"/>
          <p:cNvSpPr txBox="1"/>
          <p:nvPr/>
        </p:nvSpPr>
        <p:spPr>
          <a:xfrm>
            <a:off x="455322" y="465769"/>
            <a:ext cx="3955502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lvl1pPr>
          </a:lstStyle>
          <a:p>
            <a:pPr/>
            <a:r>
              <a:t># 다음 주 계획</a:t>
            </a:r>
          </a:p>
        </p:txBody>
      </p:sp>
      <p:sp>
        <p:nvSpPr>
          <p:cNvPr id="661" name="직사각형 1"/>
          <p:cNvSpPr txBox="1"/>
          <p:nvPr/>
        </p:nvSpPr>
        <p:spPr>
          <a:xfrm>
            <a:off x="455322" y="3106683"/>
            <a:ext cx="6214536" cy="136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파이썬 공부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리눅스 공부</a:t>
            </a:r>
            <a:r>
              <a:t> </a:t>
            </a:r>
            <a:endParaRPr>
              <a:solidFill>
                <a:srgbClr val="3B3838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6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0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2759289"/>
            <a:ext cx="7035800" cy="23114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850" y="5710213"/>
            <a:ext cx="2476500" cy="7493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550" y="5287264"/>
            <a:ext cx="6261100" cy="190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4" name="- try~except"/>
          <p:cNvSpPr txBox="1"/>
          <p:nvPr/>
        </p:nvSpPr>
        <p:spPr>
          <a:xfrm>
            <a:off x="324420" y="1767976"/>
            <a:ext cx="130473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try~except</a:t>
            </a:r>
          </a:p>
        </p:txBody>
      </p:sp>
      <p:pic>
        <p:nvPicPr>
          <p:cNvPr id="18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6550" y="2326815"/>
            <a:ext cx="6057900" cy="2159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6" name="01 : try~except 문을 사용하여 키보드 인터럽트 예외 처리"/>
          <p:cNvSpPr txBox="1"/>
          <p:nvPr/>
        </p:nvSpPr>
        <p:spPr>
          <a:xfrm>
            <a:off x="7792021" y="2714875"/>
            <a:ext cx="2923366" cy="68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01 : try~except 문을 사용하여</a:t>
            </a:r>
            <a:br/>
            <a:r>
              <a:t>키보드 인터럽트 예외 처리 </a:t>
            </a:r>
          </a:p>
        </p:txBody>
      </p:sp>
      <p:sp>
        <p:nvSpPr>
          <p:cNvPr id="187" name="02 : 프로그램 실행"/>
          <p:cNvSpPr txBox="1"/>
          <p:nvPr/>
        </p:nvSpPr>
        <p:spPr>
          <a:xfrm>
            <a:off x="7533030" y="5144641"/>
            <a:ext cx="1798896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: 프로그램 실행</a:t>
            </a:r>
          </a:p>
        </p:txBody>
      </p:sp>
      <p:sp>
        <p:nvSpPr>
          <p:cNvPr id="188" name="프로그램 강제 종료 Ctrl + C"/>
          <p:cNvSpPr txBox="1"/>
          <p:nvPr/>
        </p:nvSpPr>
        <p:spPr>
          <a:xfrm>
            <a:off x="7931427" y="5710213"/>
            <a:ext cx="279735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프로그램 강제 종료 Ctrl + C</a:t>
            </a:r>
          </a:p>
        </p:txBody>
      </p:sp>
      <p:sp>
        <p:nvSpPr>
          <p:cNvPr id="189" name="키보드 인터럽트에 대해 pass 문 이용하여 처리"/>
          <p:cNvSpPr txBox="1"/>
          <p:nvPr/>
        </p:nvSpPr>
        <p:spPr>
          <a:xfrm>
            <a:off x="7861820" y="6079545"/>
            <a:ext cx="2411705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- 키보드 인터럽트에 대해</a:t>
            </a: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pass 문 이용하여 처리</a:t>
            </a:r>
          </a:p>
        </p:txBody>
      </p:sp>
      <p:sp>
        <p:nvSpPr>
          <p:cNvPr id="190" name="Подзаголовок 2"/>
          <p:cNvSpPr txBox="1"/>
          <p:nvPr/>
        </p:nvSpPr>
        <p:spPr>
          <a:xfrm>
            <a:off x="4259674" y="217089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 _ print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358412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64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LAST WEEK PRESENTAION</a:t>
            </a:r>
          </a:p>
        </p:txBody>
      </p:sp>
      <p:sp>
        <p:nvSpPr>
          <p:cNvPr id="665" name="Подзаголовок 2"/>
          <p:cNvSpPr txBox="1"/>
          <p:nvPr/>
        </p:nvSpPr>
        <p:spPr>
          <a:xfrm>
            <a:off x="4248591" y="239256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지난 주 발표 자료</a:t>
            </a:r>
          </a:p>
        </p:txBody>
      </p:sp>
      <p:pic>
        <p:nvPicPr>
          <p:cNvPr id="66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9660" y="2920657"/>
            <a:ext cx="7989284" cy="3768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186" y="1180285"/>
            <a:ext cx="6162794" cy="2836042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TextBox 5"/>
          <p:cNvSpPr txBox="1"/>
          <p:nvPr/>
        </p:nvSpPr>
        <p:spPr>
          <a:xfrm>
            <a:off x="7265962" y="2159391"/>
            <a:ext cx="115634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파이썬 공부</a:t>
            </a:r>
          </a:p>
        </p:txBody>
      </p:sp>
      <p:sp>
        <p:nvSpPr>
          <p:cNvPr id="669" name="TextBox 6"/>
          <p:cNvSpPr txBox="1"/>
          <p:nvPr/>
        </p:nvSpPr>
        <p:spPr>
          <a:xfrm>
            <a:off x="413057" y="5493048"/>
            <a:ext cx="300769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Visual studio code </a:t>
            </a:r>
            <a:r>
              <a:t>사용해보기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Прямоугольник 3"/>
          <p:cNvSpPr/>
          <p:nvPr/>
        </p:nvSpPr>
        <p:spPr>
          <a:xfrm>
            <a:off x="-3" y="-1"/>
            <a:ext cx="12192003" cy="6858001"/>
          </a:xfrm>
          <a:prstGeom prst="rect">
            <a:avLst/>
          </a:prstGeom>
          <a:solidFill>
            <a:srgbClr val="FFFFFF">
              <a:alpha val="3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672" name="Заголовок 1"/>
          <p:cNvSpPr txBox="1"/>
          <p:nvPr/>
        </p:nvSpPr>
        <p:spPr>
          <a:xfrm>
            <a:off x="3216341" y="3259228"/>
            <a:ext cx="5759321" cy="65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 defTabSz="768094">
              <a:lnSpc>
                <a:spcPct val="81000"/>
              </a:lnSpc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6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3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250" y="2748090"/>
            <a:ext cx="6541504" cy="25085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5" name="- time.sleep"/>
          <p:cNvSpPr txBox="1"/>
          <p:nvPr/>
        </p:nvSpPr>
        <p:spPr>
          <a:xfrm>
            <a:off x="413320" y="1767976"/>
            <a:ext cx="128564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time.sleep</a:t>
            </a:r>
          </a:p>
        </p:txBody>
      </p:sp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" y="2348202"/>
            <a:ext cx="5765800" cy="190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0" y="5466053"/>
            <a:ext cx="5740400" cy="2159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8450" y="5772150"/>
            <a:ext cx="4356100" cy="74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9" name="01 : time 모듈을 불러 time 모듈이 제공하는…"/>
          <p:cNvSpPr txBox="1"/>
          <p:nvPr/>
        </p:nvSpPr>
        <p:spPr>
          <a:xfrm>
            <a:off x="7388609" y="2703538"/>
            <a:ext cx="4166616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01 : time 모듈을 불러 time 모듈이 제공하는</a:t>
            </a: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sleep 함수 사용</a:t>
            </a:r>
          </a:p>
        </p:txBody>
      </p:sp>
      <p:sp>
        <p:nvSpPr>
          <p:cNvPr id="200" name="02 : 프로그램 실행…"/>
          <p:cNvSpPr txBox="1"/>
          <p:nvPr/>
        </p:nvSpPr>
        <p:spPr>
          <a:xfrm>
            <a:off x="7207821" y="5408929"/>
            <a:ext cx="2392112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02 : 프로그램 실행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문자열이 0.5초 마다 반복</a:t>
            </a:r>
          </a:p>
        </p:txBody>
      </p:sp>
      <p:sp>
        <p:nvSpPr>
          <p:cNvPr id="201" name="Подзаголовок 2"/>
          <p:cNvSpPr txBox="1"/>
          <p:nvPr/>
        </p:nvSpPr>
        <p:spPr>
          <a:xfrm>
            <a:off x="4259674" y="217089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 _ print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Прямоугольник 10"/>
          <p:cNvSpPr txBox="1"/>
          <p:nvPr>
            <p:ph type="sldNum" sz="quarter" idx="4294967295"/>
          </p:nvPr>
        </p:nvSpPr>
        <p:spPr>
          <a:xfrm>
            <a:off x="11323949" y="1180285"/>
            <a:ext cx="231276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4" name="Заголовок 1"/>
          <p:cNvSpPr txBox="1"/>
          <p:nvPr/>
        </p:nvSpPr>
        <p:spPr>
          <a:xfrm>
            <a:off x="2261935" y="546284"/>
            <a:ext cx="7928811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pic>
        <p:nvPicPr>
          <p:cNvPr id="20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" y="2550485"/>
            <a:ext cx="5626100" cy="190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" y="3228975"/>
            <a:ext cx="6832600" cy="19558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7" name="- 문자열, 숫자 출력하기"/>
          <p:cNvSpPr txBox="1"/>
          <p:nvPr/>
        </p:nvSpPr>
        <p:spPr>
          <a:xfrm>
            <a:off x="451420" y="1759973"/>
            <a:ext cx="2213966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- 문자열, 숫자 출력하기</a:t>
            </a:r>
          </a:p>
        </p:txBody>
      </p:sp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000" y="5672763"/>
            <a:ext cx="5969000" cy="7493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9" name="01 : 문자열 출력…"/>
          <p:cNvSpPr txBox="1"/>
          <p:nvPr/>
        </p:nvSpPr>
        <p:spPr>
          <a:xfrm>
            <a:off x="7372921" y="3211828"/>
            <a:ext cx="3479695" cy="127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01 : 문자열 출력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10진수 정수 78 출력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실수 1.23456을 10진 실수 문자열로</a:t>
            </a: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변환하여 출력</a:t>
            </a:r>
          </a:p>
        </p:txBody>
      </p:sp>
      <p:sp>
        <p:nvSpPr>
          <p:cNvPr id="210" name="02 : 프로그램 실행"/>
          <p:cNvSpPr txBox="1"/>
          <p:nvPr/>
        </p:nvSpPr>
        <p:spPr>
          <a:xfrm>
            <a:off x="7411021" y="5608892"/>
            <a:ext cx="179889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02 : 프로그램 실행</a:t>
            </a:r>
          </a:p>
        </p:txBody>
      </p:sp>
      <p:sp>
        <p:nvSpPr>
          <p:cNvPr id="211" name="Подзаголовок 2"/>
          <p:cNvSpPr txBox="1"/>
          <p:nvPr/>
        </p:nvSpPr>
        <p:spPr>
          <a:xfrm>
            <a:off x="4259674" y="217089"/>
            <a:ext cx="3955499" cy="375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b="1" i="1" sz="16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01 _ print </a:t>
            </a:r>
            <a:r>
              <a:t>함수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